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8.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609480" y="203688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35" name="PlaceHolder 3"/>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7"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38"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39"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0" name="PlaceHolder 5"/>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42" name="PlaceHolder 2"/>
          <p:cNvSpPr>
            <a:spLocks noGrp="1"/>
          </p:cNvSpPr>
          <p:nvPr>
            <p:ph type="body"/>
          </p:nvPr>
        </p:nvSpPr>
        <p:spPr>
          <a:xfrm>
            <a:off x="60948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3" name="PlaceHolder 3"/>
          <p:cNvSpPr>
            <a:spLocks noGrp="1"/>
          </p:cNvSpPr>
          <p:nvPr>
            <p:ph type="body"/>
          </p:nvPr>
        </p:nvSpPr>
        <p:spPr>
          <a:xfrm>
            <a:off x="431964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4" name="PlaceHolder 4"/>
          <p:cNvSpPr>
            <a:spLocks noGrp="1"/>
          </p:cNvSpPr>
          <p:nvPr>
            <p:ph type="body"/>
          </p:nvPr>
        </p:nvSpPr>
        <p:spPr>
          <a:xfrm>
            <a:off x="802980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5" name="PlaceHolder 5"/>
          <p:cNvSpPr>
            <a:spLocks noGrp="1"/>
          </p:cNvSpPr>
          <p:nvPr>
            <p:ph type="body"/>
          </p:nvPr>
        </p:nvSpPr>
        <p:spPr>
          <a:xfrm>
            <a:off x="60948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6" name="PlaceHolder 6"/>
          <p:cNvSpPr>
            <a:spLocks noGrp="1"/>
          </p:cNvSpPr>
          <p:nvPr>
            <p:ph type="body"/>
          </p:nvPr>
        </p:nvSpPr>
        <p:spPr>
          <a:xfrm>
            <a:off x="431964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47" name="PlaceHolder 7"/>
          <p:cNvSpPr>
            <a:spLocks noGrp="1"/>
          </p:cNvSpPr>
          <p:nvPr>
            <p:ph type="body"/>
          </p:nvPr>
        </p:nvSpPr>
        <p:spPr>
          <a:xfrm>
            <a:off x="802980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59" name="PlaceHolder 2"/>
          <p:cNvSpPr>
            <a:spLocks noGrp="1"/>
          </p:cNvSpPr>
          <p:nvPr>
            <p:ph type="subTitle"/>
          </p:nvPr>
        </p:nvSpPr>
        <p:spPr>
          <a:xfrm>
            <a:off x="609480" y="2036880"/>
            <a:ext cx="10972440" cy="426528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1" name="PlaceHolder 2"/>
          <p:cNvSpPr>
            <a:spLocks noGrp="1"/>
          </p:cNvSpPr>
          <p:nvPr>
            <p:ph type="body"/>
          </p:nvPr>
        </p:nvSpPr>
        <p:spPr>
          <a:xfrm>
            <a:off x="609480" y="2036880"/>
            <a:ext cx="1097244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3"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64"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922320"/>
            <a:ext cx="10972440" cy="406980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69"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70"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 name="PlaceHolder 2"/>
          <p:cNvSpPr>
            <a:spLocks noGrp="1"/>
          </p:cNvSpPr>
          <p:nvPr>
            <p:ph type="subTitle"/>
          </p:nvPr>
        </p:nvSpPr>
        <p:spPr>
          <a:xfrm>
            <a:off x="609480" y="2036880"/>
            <a:ext cx="10972440" cy="426528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73"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74" name="PlaceHolder 4"/>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77"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78" name="PlaceHolder 4"/>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0" name="PlaceHolder 2"/>
          <p:cNvSpPr>
            <a:spLocks noGrp="1"/>
          </p:cNvSpPr>
          <p:nvPr>
            <p:ph type="body"/>
          </p:nvPr>
        </p:nvSpPr>
        <p:spPr>
          <a:xfrm>
            <a:off x="609480" y="203688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81" name="PlaceHolder 3"/>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3"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84"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85"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86" name="PlaceHolder 5"/>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8" name="PlaceHolder 2"/>
          <p:cNvSpPr>
            <a:spLocks noGrp="1"/>
          </p:cNvSpPr>
          <p:nvPr>
            <p:ph type="body"/>
          </p:nvPr>
        </p:nvSpPr>
        <p:spPr>
          <a:xfrm>
            <a:off x="60948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89" name="PlaceHolder 3"/>
          <p:cNvSpPr>
            <a:spLocks noGrp="1"/>
          </p:cNvSpPr>
          <p:nvPr>
            <p:ph type="body"/>
          </p:nvPr>
        </p:nvSpPr>
        <p:spPr>
          <a:xfrm>
            <a:off x="431964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90" name="PlaceHolder 4"/>
          <p:cNvSpPr>
            <a:spLocks noGrp="1"/>
          </p:cNvSpPr>
          <p:nvPr>
            <p:ph type="body"/>
          </p:nvPr>
        </p:nvSpPr>
        <p:spPr>
          <a:xfrm>
            <a:off x="802980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91" name="PlaceHolder 5"/>
          <p:cNvSpPr>
            <a:spLocks noGrp="1"/>
          </p:cNvSpPr>
          <p:nvPr>
            <p:ph type="body"/>
          </p:nvPr>
        </p:nvSpPr>
        <p:spPr>
          <a:xfrm>
            <a:off x="60948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92" name="PlaceHolder 6"/>
          <p:cNvSpPr>
            <a:spLocks noGrp="1"/>
          </p:cNvSpPr>
          <p:nvPr>
            <p:ph type="body"/>
          </p:nvPr>
        </p:nvSpPr>
        <p:spPr>
          <a:xfrm>
            <a:off x="431964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93" name="PlaceHolder 7"/>
          <p:cNvSpPr>
            <a:spLocks noGrp="1"/>
          </p:cNvSpPr>
          <p:nvPr>
            <p:ph type="body"/>
          </p:nvPr>
        </p:nvSpPr>
        <p:spPr>
          <a:xfrm>
            <a:off x="802980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03" name="PlaceHolder 2"/>
          <p:cNvSpPr>
            <a:spLocks noGrp="1"/>
          </p:cNvSpPr>
          <p:nvPr>
            <p:ph type="subTitle"/>
          </p:nvPr>
        </p:nvSpPr>
        <p:spPr>
          <a:xfrm>
            <a:off x="609480" y="2036880"/>
            <a:ext cx="10972440" cy="426528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609480" y="2036880"/>
            <a:ext cx="1097244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07"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108"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5" name="PlaceHolder 2"/>
          <p:cNvSpPr>
            <a:spLocks noGrp="1"/>
          </p:cNvSpPr>
          <p:nvPr>
            <p:ph type="body"/>
          </p:nvPr>
        </p:nvSpPr>
        <p:spPr>
          <a:xfrm>
            <a:off x="609480" y="2036880"/>
            <a:ext cx="1097244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609480" y="922320"/>
            <a:ext cx="10972440" cy="406980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12"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13"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114"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16"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117"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18" name="PlaceHolder 4"/>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0"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21"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22" name="PlaceHolder 4"/>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4" name="PlaceHolder 2"/>
          <p:cNvSpPr>
            <a:spLocks noGrp="1"/>
          </p:cNvSpPr>
          <p:nvPr>
            <p:ph type="body"/>
          </p:nvPr>
        </p:nvSpPr>
        <p:spPr>
          <a:xfrm>
            <a:off x="609480" y="203688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25" name="PlaceHolder 3"/>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7"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28"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29"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0" name="PlaceHolder 5"/>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2" name="PlaceHolder 2"/>
          <p:cNvSpPr>
            <a:spLocks noGrp="1"/>
          </p:cNvSpPr>
          <p:nvPr>
            <p:ph type="body"/>
          </p:nvPr>
        </p:nvSpPr>
        <p:spPr>
          <a:xfrm>
            <a:off x="60948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3" name="PlaceHolder 3"/>
          <p:cNvSpPr>
            <a:spLocks noGrp="1"/>
          </p:cNvSpPr>
          <p:nvPr>
            <p:ph type="body"/>
          </p:nvPr>
        </p:nvSpPr>
        <p:spPr>
          <a:xfrm>
            <a:off x="431964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4" name="PlaceHolder 4"/>
          <p:cNvSpPr>
            <a:spLocks noGrp="1"/>
          </p:cNvSpPr>
          <p:nvPr>
            <p:ph type="body"/>
          </p:nvPr>
        </p:nvSpPr>
        <p:spPr>
          <a:xfrm>
            <a:off x="8029800" y="203688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5" name="PlaceHolder 5"/>
          <p:cNvSpPr>
            <a:spLocks noGrp="1"/>
          </p:cNvSpPr>
          <p:nvPr>
            <p:ph type="body"/>
          </p:nvPr>
        </p:nvSpPr>
        <p:spPr>
          <a:xfrm>
            <a:off x="60948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6" name="PlaceHolder 6"/>
          <p:cNvSpPr>
            <a:spLocks noGrp="1"/>
          </p:cNvSpPr>
          <p:nvPr>
            <p:ph type="body"/>
          </p:nvPr>
        </p:nvSpPr>
        <p:spPr>
          <a:xfrm>
            <a:off x="431964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137" name="PlaceHolder 7"/>
          <p:cNvSpPr>
            <a:spLocks noGrp="1"/>
          </p:cNvSpPr>
          <p:nvPr>
            <p:ph type="body"/>
          </p:nvPr>
        </p:nvSpPr>
        <p:spPr>
          <a:xfrm>
            <a:off x="8029800" y="4264920"/>
            <a:ext cx="35330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7"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18"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922320"/>
            <a:ext cx="10972440" cy="4069800"/>
          </a:xfrm>
          <a:prstGeom prst="rect">
            <a:avLst/>
          </a:prstGeom>
        </p:spPr>
        <p:txBody>
          <a:bodyPr lIns="0" rIns="0" tIns="0" bIns="0" anchor="ctr">
            <a:spAutoFit/>
          </a:bodyPr>
          <a:p>
            <a:pPr algn="ctr"/>
            <a:endParaRPr b="0" lang="fi-FI"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2"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23" name="PlaceHolder 3"/>
          <p:cNvSpPr>
            <a:spLocks noGrp="1"/>
          </p:cNvSpPr>
          <p:nvPr>
            <p:ph type="body"/>
          </p:nvPr>
        </p:nvSpPr>
        <p:spPr>
          <a:xfrm>
            <a:off x="623196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24" name="PlaceHolder 4"/>
          <p:cNvSpPr>
            <a:spLocks noGrp="1"/>
          </p:cNvSpPr>
          <p:nvPr>
            <p:ph type="body"/>
          </p:nvPr>
        </p:nvSpPr>
        <p:spPr>
          <a:xfrm>
            <a:off x="60948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6" name="PlaceHolder 2"/>
          <p:cNvSpPr>
            <a:spLocks noGrp="1"/>
          </p:cNvSpPr>
          <p:nvPr>
            <p:ph type="body"/>
          </p:nvPr>
        </p:nvSpPr>
        <p:spPr>
          <a:xfrm>
            <a:off x="609480" y="2036880"/>
            <a:ext cx="5354280" cy="4265280"/>
          </a:xfrm>
          <a:prstGeom prst="rect">
            <a:avLst/>
          </a:prstGeom>
        </p:spPr>
        <p:txBody>
          <a:bodyPr lIns="0" rIns="0" tIns="0" bIns="0">
            <a:normAutofit/>
          </a:bodyPr>
          <a:p>
            <a:endParaRPr b="0" lang="en-US" sz="3000" spc="-1" strike="noStrike">
              <a:solidFill>
                <a:srgbClr val="000000"/>
              </a:solidFill>
              <a:latin typeface="Arial"/>
            </a:endParaRPr>
          </a:p>
        </p:txBody>
      </p:sp>
      <p:sp>
        <p:nvSpPr>
          <p:cNvPr id="27"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28" name="PlaceHolder 4"/>
          <p:cNvSpPr>
            <a:spLocks noGrp="1"/>
          </p:cNvSpPr>
          <p:nvPr>
            <p:ph type="body"/>
          </p:nvPr>
        </p:nvSpPr>
        <p:spPr>
          <a:xfrm>
            <a:off x="6231960" y="426492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922320"/>
            <a:ext cx="10972440" cy="87768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0" name="PlaceHolder 2"/>
          <p:cNvSpPr>
            <a:spLocks noGrp="1"/>
          </p:cNvSpPr>
          <p:nvPr>
            <p:ph type="body"/>
          </p:nvPr>
        </p:nvSpPr>
        <p:spPr>
          <a:xfrm>
            <a:off x="60948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31" name="PlaceHolder 3"/>
          <p:cNvSpPr>
            <a:spLocks noGrp="1"/>
          </p:cNvSpPr>
          <p:nvPr>
            <p:ph type="body"/>
          </p:nvPr>
        </p:nvSpPr>
        <p:spPr>
          <a:xfrm>
            <a:off x="6231960" y="2036880"/>
            <a:ext cx="5354280" cy="2034360"/>
          </a:xfrm>
          <a:prstGeom prst="rect">
            <a:avLst/>
          </a:prstGeom>
        </p:spPr>
        <p:txBody>
          <a:bodyPr lIns="0" rIns="0" tIns="0" bIns="0">
            <a:normAutofit/>
          </a:bodyPr>
          <a:p>
            <a:endParaRPr b="0" lang="en-US" sz="3000" spc="-1" strike="noStrike">
              <a:solidFill>
                <a:srgbClr val="000000"/>
              </a:solidFill>
              <a:latin typeface="Arial"/>
            </a:endParaRPr>
          </a:p>
        </p:txBody>
      </p:sp>
      <p:sp>
        <p:nvSpPr>
          <p:cNvPr id="32" name="PlaceHolder 4"/>
          <p:cNvSpPr>
            <a:spLocks noGrp="1"/>
          </p:cNvSpPr>
          <p:nvPr>
            <p:ph type="body"/>
          </p:nvPr>
        </p:nvSpPr>
        <p:spPr>
          <a:xfrm>
            <a:off x="609480" y="4264920"/>
            <a:ext cx="10972440" cy="2034360"/>
          </a:xfrm>
          <a:prstGeom prst="rect">
            <a:avLst/>
          </a:prstGeom>
        </p:spPr>
        <p:txBody>
          <a:bodyPr lIns="0" rIns="0" tIns="0" bIns="0">
            <a:normAutofit/>
          </a:bodyPr>
          <a:p>
            <a:endParaRPr b="0" lang="en-US" sz="30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5760" y="6488280"/>
            <a:ext cx="12191760" cy="11232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1" name="Kuva 16" descr=""/>
          <p:cNvPicPr/>
          <p:nvPr/>
        </p:nvPicPr>
        <p:blipFill>
          <a:blip r:embed="rId2"/>
          <a:srcRect l="0" t="0" r="0" b="33021"/>
          <a:stretch/>
        </p:blipFill>
        <p:spPr>
          <a:xfrm>
            <a:off x="0" y="0"/>
            <a:ext cx="12166200" cy="694800"/>
          </a:xfrm>
          <a:prstGeom prst="rect">
            <a:avLst/>
          </a:prstGeom>
          <a:ln>
            <a:noFill/>
          </a:ln>
        </p:spPr>
      </p:pic>
      <p:sp>
        <p:nvSpPr>
          <p:cNvPr id="2" name="CustomShape 2" hidden="1"/>
          <p:cNvSpPr/>
          <p:nvPr/>
        </p:nvSpPr>
        <p:spPr>
          <a:xfrm>
            <a:off x="1139040" y="241200"/>
            <a:ext cx="6136560" cy="562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900" spc="-1" strike="noStrike">
                <a:solidFill>
                  <a:srgbClr val="ffffff"/>
                </a:solidFill>
                <a:latin typeface="Arial"/>
                <a:ea typeface="Geneva"/>
              </a:rPr>
              <a:t>Lions Clubs International</a:t>
            </a:r>
            <a:endParaRPr b="0" lang="fi-FI" sz="1900" spc="-1" strike="noStrike">
              <a:latin typeface="Arial"/>
            </a:endParaRPr>
          </a:p>
          <a:p>
            <a:pPr>
              <a:lnSpc>
                <a:spcPct val="100000"/>
              </a:lnSpc>
            </a:pPr>
            <a:r>
              <a:rPr b="0" lang="fi-FI" sz="1200" spc="-1" strike="noStrike">
                <a:solidFill>
                  <a:srgbClr val="ebc318"/>
                </a:solidFill>
                <a:latin typeface="Arial"/>
                <a:ea typeface="Geneva"/>
              </a:rPr>
              <a:t>MD 107 Finland</a:t>
            </a:r>
            <a:endParaRPr b="0" lang="fi-FI" sz="1200" spc="-1" strike="noStrike">
              <a:latin typeface="Arial"/>
            </a:endParaRPr>
          </a:p>
        </p:txBody>
      </p:sp>
      <p:sp>
        <p:nvSpPr>
          <p:cNvPr id="3" name="CustomShape 3"/>
          <p:cNvSpPr/>
          <p:nvPr/>
        </p:nvSpPr>
        <p:spPr>
          <a:xfrm>
            <a:off x="5760" y="6488280"/>
            <a:ext cx="12191760" cy="11232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Kuva 16" descr=""/>
          <p:cNvPicPr/>
          <p:nvPr/>
        </p:nvPicPr>
        <p:blipFill>
          <a:blip r:embed="rId3"/>
          <a:stretch/>
        </p:blipFill>
        <p:spPr>
          <a:xfrm>
            <a:off x="0" y="0"/>
            <a:ext cx="12197520" cy="1037880"/>
          </a:xfrm>
          <a:prstGeom prst="rect">
            <a:avLst/>
          </a:prstGeom>
          <a:ln>
            <a:noFill/>
          </a:ln>
        </p:spPr>
      </p:pic>
      <p:pic>
        <p:nvPicPr>
          <p:cNvPr id="5" name="Kuva 9" descr=""/>
          <p:cNvPicPr/>
          <p:nvPr/>
        </p:nvPicPr>
        <p:blipFill>
          <a:blip r:embed="rId4"/>
          <a:srcRect l="0" t="0" r="50192" b="0"/>
          <a:stretch/>
        </p:blipFill>
        <p:spPr>
          <a:xfrm>
            <a:off x="8760960" y="1185840"/>
            <a:ext cx="3430440" cy="4906440"/>
          </a:xfrm>
          <a:prstGeom prst="rect">
            <a:avLst/>
          </a:prstGeom>
          <a:ln>
            <a:noFill/>
          </a:ln>
        </p:spPr>
      </p:pic>
      <p:sp>
        <p:nvSpPr>
          <p:cNvPr id="6" name="CustomShape 4"/>
          <p:cNvSpPr/>
          <p:nvPr/>
        </p:nvSpPr>
        <p:spPr>
          <a:xfrm>
            <a:off x="1139040" y="247680"/>
            <a:ext cx="6136560" cy="562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900" spc="-1" strike="noStrike">
                <a:solidFill>
                  <a:srgbClr val="ffffff"/>
                </a:solidFill>
                <a:latin typeface="Arial"/>
                <a:ea typeface="Geneva"/>
              </a:rPr>
              <a:t>Lions Clubs International</a:t>
            </a:r>
            <a:endParaRPr b="0" lang="fi-FI" sz="1900" spc="-1" strike="noStrike">
              <a:latin typeface="Arial"/>
            </a:endParaRPr>
          </a:p>
          <a:p>
            <a:pPr>
              <a:lnSpc>
                <a:spcPct val="100000"/>
              </a:lnSpc>
            </a:pPr>
            <a:r>
              <a:rPr b="0" lang="fi-FI" sz="1200" spc="-1" strike="noStrike">
                <a:solidFill>
                  <a:srgbClr val="ebc318"/>
                </a:solidFill>
                <a:latin typeface="Arial"/>
                <a:ea typeface="Geneva"/>
              </a:rPr>
              <a:t>MD 107 Finland</a:t>
            </a:r>
            <a:endParaRPr b="0" lang="fi-FI" sz="1200" spc="-1" strike="noStrike">
              <a:latin typeface="Arial"/>
            </a:endParaRPr>
          </a:p>
        </p:txBody>
      </p:sp>
      <p:sp>
        <p:nvSpPr>
          <p:cNvPr id="7" name="PlaceHolder 5"/>
          <p:cNvSpPr>
            <a:spLocks noGrp="1"/>
          </p:cNvSpPr>
          <p:nvPr>
            <p:ph type="title"/>
          </p:nvPr>
        </p:nvSpPr>
        <p:spPr>
          <a:xfrm>
            <a:off x="914400" y="2130480"/>
            <a:ext cx="10362960" cy="1469520"/>
          </a:xfrm>
          <a:prstGeom prst="rect">
            <a:avLst/>
          </a:prstGeom>
        </p:spPr>
        <p:txBody>
          <a:bodyPr anchor="ctr">
            <a:noAutofit/>
          </a:bodyPr>
          <a:p>
            <a:pPr algn="ctr">
              <a:lnSpc>
                <a:spcPct val="100000"/>
              </a:lnSpc>
            </a:pPr>
            <a:r>
              <a:rPr b="0" lang="en-US" sz="4000" spc="-1" strike="noStrike">
                <a:solidFill>
                  <a:srgbClr val="153f82"/>
                </a:solidFill>
                <a:latin typeface="Arial"/>
                <a:ea typeface="Geneva"/>
              </a:rPr>
              <a:t>Muokkaa perustyylejä osoitt.</a:t>
            </a:r>
            <a:endParaRPr b="0" lang="en-US" sz="4000" spc="-1" strike="noStrike">
              <a:solidFill>
                <a:srgbClr val="000000"/>
              </a:solidFill>
              <a:latin typeface="Arial"/>
            </a:endParaRPr>
          </a:p>
        </p:txBody>
      </p:sp>
      <p:sp>
        <p:nvSpPr>
          <p:cNvPr id="8" name="PlaceHolder 6"/>
          <p:cNvSpPr>
            <a:spLocks noGrp="1"/>
          </p:cNvSpPr>
          <p:nvPr>
            <p:ph type="dt"/>
          </p:nvPr>
        </p:nvSpPr>
        <p:spPr>
          <a:xfrm>
            <a:off x="222840" y="6540480"/>
            <a:ext cx="1103400" cy="364680"/>
          </a:xfrm>
          <a:prstGeom prst="rect">
            <a:avLst/>
          </a:prstGeom>
        </p:spPr>
        <p:txBody>
          <a:bodyPr anchor="ctr">
            <a:noAutofit/>
          </a:bodyPr>
          <a:p>
            <a:pPr>
              <a:lnSpc>
                <a:spcPct val="100000"/>
              </a:lnSpc>
            </a:pPr>
            <a:fld id="{0BB13D8E-1D6D-4FF0-BD8E-795B9051CDA7}"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9" name="PlaceHolder 7"/>
          <p:cNvSpPr>
            <a:spLocks noGrp="1"/>
          </p:cNvSpPr>
          <p:nvPr>
            <p:ph type="ftr"/>
          </p:nvPr>
        </p:nvSpPr>
        <p:spPr>
          <a:xfrm>
            <a:off x="0" y="6545160"/>
            <a:ext cx="12178080" cy="364680"/>
          </a:xfrm>
          <a:prstGeom prst="rect">
            <a:avLst/>
          </a:prstGeom>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0" name="PlaceHolder 8"/>
          <p:cNvSpPr>
            <a:spLocks noGrp="1"/>
          </p:cNvSpPr>
          <p:nvPr>
            <p:ph type="sldNum"/>
          </p:nvPr>
        </p:nvSpPr>
        <p:spPr>
          <a:xfrm>
            <a:off x="9333360" y="6545160"/>
            <a:ext cx="2844360" cy="364680"/>
          </a:xfrm>
          <a:prstGeom prst="rect">
            <a:avLst/>
          </a:prstGeom>
        </p:spPr>
        <p:txBody>
          <a:bodyPr anchor="ctr">
            <a:noAutofit/>
          </a:bodyPr>
          <a:p>
            <a:pPr algn="r">
              <a:lnSpc>
                <a:spcPct val="100000"/>
              </a:lnSpc>
            </a:pPr>
            <a:fld id="{A2D31D50-1C37-4C65-8579-187401181050}" type="slidenum">
              <a:rPr b="0" lang="fi-FI" sz="1000" spc="-1" strike="noStrike">
                <a:solidFill>
                  <a:srgbClr val="7f7f7f"/>
                </a:solidFill>
                <a:latin typeface="Arial"/>
              </a:rPr>
              <a:t>&lt;numero&gt;</a:t>
            </a:fld>
            <a:endParaRPr b="0" lang="fi-FI" sz="1000" spc="-1" strike="noStrike">
              <a:latin typeface="Times New Roman"/>
            </a:endParaRPr>
          </a:p>
        </p:txBody>
      </p:sp>
      <p:sp>
        <p:nvSpPr>
          <p:cNvPr id="11"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000" spc="-1" strike="noStrike">
                <a:solidFill>
                  <a:srgbClr val="000000"/>
                </a:solidFill>
                <a:latin typeface="Arial"/>
              </a:rPr>
              <a:t>Muokkaa jäsennyksen tekstimuotoa napsauttamalla</a:t>
            </a:r>
            <a:endParaRPr b="0" lang="en-US" sz="3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200" spc="-1" strike="noStrike">
                <a:solidFill>
                  <a:srgbClr val="000000"/>
                </a:solidFill>
                <a:latin typeface="Arial"/>
              </a:rPr>
              <a:t>Toinen jäsennystaso</a:t>
            </a:r>
            <a:endParaRPr b="0" lang="en-US" sz="2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Kolmas jäsennystaso</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Neljäs jäsennystaso</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Viides jäsennystaso</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Kuudes jäsennystaso</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Seitsemäs jäsennystaso</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CustomShape 1" hidden="1"/>
          <p:cNvSpPr/>
          <p:nvPr/>
        </p:nvSpPr>
        <p:spPr>
          <a:xfrm>
            <a:off x="5760" y="6488280"/>
            <a:ext cx="12191760" cy="11232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9" name="Kuva 16" descr=""/>
          <p:cNvPicPr/>
          <p:nvPr/>
        </p:nvPicPr>
        <p:blipFill>
          <a:blip r:embed="rId2"/>
          <a:srcRect l="0" t="0" r="0" b="33021"/>
          <a:stretch/>
        </p:blipFill>
        <p:spPr>
          <a:xfrm>
            <a:off x="0" y="0"/>
            <a:ext cx="12166200" cy="694800"/>
          </a:xfrm>
          <a:prstGeom prst="rect">
            <a:avLst/>
          </a:prstGeom>
          <a:ln>
            <a:noFill/>
          </a:ln>
        </p:spPr>
      </p:pic>
      <p:sp>
        <p:nvSpPr>
          <p:cNvPr id="50" name="CustomShape 2" hidden="1"/>
          <p:cNvSpPr/>
          <p:nvPr/>
        </p:nvSpPr>
        <p:spPr>
          <a:xfrm>
            <a:off x="1139040" y="241200"/>
            <a:ext cx="6136560" cy="562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900" spc="-1" strike="noStrike">
                <a:solidFill>
                  <a:srgbClr val="ffffff"/>
                </a:solidFill>
                <a:latin typeface="Arial"/>
                <a:ea typeface="Geneva"/>
              </a:rPr>
              <a:t>Lions Clubs International</a:t>
            </a:r>
            <a:endParaRPr b="0" lang="fi-FI" sz="1900" spc="-1" strike="noStrike">
              <a:latin typeface="Arial"/>
            </a:endParaRPr>
          </a:p>
          <a:p>
            <a:pPr>
              <a:lnSpc>
                <a:spcPct val="100000"/>
              </a:lnSpc>
            </a:pPr>
            <a:r>
              <a:rPr b="0" lang="fi-FI" sz="1200" spc="-1" strike="noStrike">
                <a:solidFill>
                  <a:srgbClr val="ebc318"/>
                </a:solidFill>
                <a:latin typeface="Arial"/>
                <a:ea typeface="Geneva"/>
              </a:rPr>
              <a:t>MD 107 Finland</a:t>
            </a:r>
            <a:endParaRPr b="0" lang="fi-FI" sz="1200" spc="-1" strike="noStrike">
              <a:latin typeface="Arial"/>
            </a:endParaRPr>
          </a:p>
        </p:txBody>
      </p:sp>
      <p:pic>
        <p:nvPicPr>
          <p:cNvPr id="51" name="Picture 11" descr=""/>
          <p:cNvPicPr/>
          <p:nvPr/>
        </p:nvPicPr>
        <p:blipFill>
          <a:blip r:embed="rId3"/>
          <a:srcRect l="0" t="0" r="0" b="29939"/>
          <a:stretch/>
        </p:blipFill>
        <p:spPr>
          <a:xfrm>
            <a:off x="-15480" y="0"/>
            <a:ext cx="12213000" cy="742680"/>
          </a:xfrm>
          <a:prstGeom prst="rect">
            <a:avLst/>
          </a:prstGeom>
          <a:ln>
            <a:noFill/>
          </a:ln>
        </p:spPr>
      </p:pic>
      <p:sp>
        <p:nvSpPr>
          <p:cNvPr id="52" name="CustomShape 3"/>
          <p:cNvSpPr/>
          <p:nvPr/>
        </p:nvSpPr>
        <p:spPr>
          <a:xfrm>
            <a:off x="5760" y="6488280"/>
            <a:ext cx="12191760" cy="11232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 name="PlaceHolder 4"/>
          <p:cNvSpPr>
            <a:spLocks noGrp="1"/>
          </p:cNvSpPr>
          <p:nvPr>
            <p:ph type="title"/>
          </p:nvPr>
        </p:nvSpPr>
        <p:spPr>
          <a:xfrm>
            <a:off x="609480" y="922320"/>
            <a:ext cx="10972440" cy="877680"/>
          </a:xfrm>
          <a:prstGeom prst="rect">
            <a:avLst/>
          </a:prstGeom>
        </p:spPr>
        <p:txBody>
          <a:bodyPr anchor="ctr">
            <a:noAutofit/>
          </a:bodyPr>
          <a:p>
            <a:pPr algn="ctr">
              <a:lnSpc>
                <a:spcPct val="100000"/>
              </a:lnSpc>
            </a:pPr>
            <a:r>
              <a:rPr b="0" lang="en-US" sz="4000" spc="-1" strike="noStrike">
                <a:solidFill>
                  <a:srgbClr val="153f82"/>
                </a:solidFill>
                <a:latin typeface="Arial"/>
                <a:ea typeface="Geneva"/>
              </a:rPr>
              <a:t>Muokkaa perustyylejä osoitt.</a:t>
            </a:r>
            <a:endParaRPr b="0" lang="en-US" sz="4000" spc="-1" strike="noStrike">
              <a:solidFill>
                <a:srgbClr val="000000"/>
              </a:solidFill>
              <a:latin typeface="Arial"/>
            </a:endParaRPr>
          </a:p>
        </p:txBody>
      </p:sp>
      <p:sp>
        <p:nvSpPr>
          <p:cNvPr id="54" name="PlaceHolder 5"/>
          <p:cNvSpPr>
            <a:spLocks noGrp="1"/>
          </p:cNvSpPr>
          <p:nvPr>
            <p:ph type="body"/>
          </p:nvPr>
        </p:nvSpPr>
        <p:spPr>
          <a:xfrm>
            <a:off x="609480" y="2036880"/>
            <a:ext cx="10972440" cy="4265280"/>
          </a:xfrm>
          <a:prstGeom prst="rect">
            <a:avLst/>
          </a:prstGeom>
        </p:spPr>
        <p:txBody>
          <a:bodyPr>
            <a:noAutofit/>
          </a:bodyPr>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Muokkaa tekstin perustyylejä osoittamalla</a:t>
            </a:r>
            <a:endParaRPr b="0" lang="en-US" sz="3000" spc="-1" strike="noStrike">
              <a:solidFill>
                <a:srgbClr val="000000"/>
              </a:solidFill>
              <a:latin typeface="Arial"/>
            </a:endParaRPr>
          </a:p>
          <a:p>
            <a:pPr lvl="1" marL="743040" indent="-285480">
              <a:lnSpc>
                <a:spcPct val="100000"/>
              </a:lnSpc>
              <a:spcBef>
                <a:spcPts val="519"/>
              </a:spcBef>
              <a:buClr>
                <a:srgbClr val="000000"/>
              </a:buClr>
              <a:buFont typeface="Arial"/>
              <a:buChar char="–"/>
            </a:pPr>
            <a:r>
              <a:rPr b="0" lang="en-US" sz="2600" spc="-1" strike="noStrike">
                <a:solidFill>
                  <a:srgbClr val="000000"/>
                </a:solidFill>
                <a:latin typeface="Arial"/>
                <a:ea typeface="Geneva"/>
              </a:rPr>
              <a:t>toinen taso</a:t>
            </a:r>
            <a:endParaRPr b="0" lang="en-US" sz="2600" spc="-1" strike="noStrike">
              <a:solidFill>
                <a:srgbClr val="000000"/>
              </a:solidFill>
              <a:latin typeface="Arial"/>
            </a:endParaRPr>
          </a:p>
          <a:p>
            <a:pPr lvl="2" marL="1143000" indent="-228240">
              <a:lnSpc>
                <a:spcPct val="100000"/>
              </a:lnSpc>
              <a:spcBef>
                <a:spcPts val="439"/>
              </a:spcBef>
              <a:buClr>
                <a:srgbClr val="ebc318"/>
              </a:buClr>
              <a:buFont typeface="Arial"/>
              <a:buChar char="•"/>
            </a:pPr>
            <a:r>
              <a:rPr b="0" lang="en-US" sz="2200" spc="-1" strike="noStrike">
                <a:solidFill>
                  <a:srgbClr val="000000"/>
                </a:solidFill>
                <a:latin typeface="Arial"/>
                <a:ea typeface="Geneva"/>
              </a:rPr>
              <a:t>kolmas taso</a:t>
            </a:r>
            <a:endParaRPr b="0" lang="en-US" sz="2200" spc="-1" strike="noStrike">
              <a:solidFill>
                <a:srgbClr val="000000"/>
              </a:solidFill>
              <a:latin typeface="Arial"/>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Arial"/>
                <a:ea typeface="Geneva"/>
              </a:rPr>
              <a:t>neljäs taso</a:t>
            </a:r>
            <a:endParaRPr b="0" lang="en-US" sz="1800" spc="-1" strike="noStrike">
              <a:solidFill>
                <a:srgbClr val="000000"/>
              </a:solidFill>
              <a:latin typeface="Arial"/>
            </a:endParaRPr>
          </a:p>
          <a:p>
            <a:pPr lvl="4" marL="2057400" indent="-228240">
              <a:lnSpc>
                <a:spcPct val="100000"/>
              </a:lnSpc>
              <a:spcBef>
                <a:spcPts val="360"/>
              </a:spcBef>
              <a:buClr>
                <a:srgbClr val="153f82"/>
              </a:buClr>
              <a:buFont typeface="Arial"/>
              <a:buChar char="•"/>
            </a:pPr>
            <a:r>
              <a:rPr b="0" lang="en-US" sz="1800" spc="-1" strike="noStrike">
                <a:solidFill>
                  <a:srgbClr val="000000"/>
                </a:solidFill>
                <a:latin typeface="Arial"/>
                <a:ea typeface="Geneva"/>
              </a:rPr>
              <a:t>viides taso</a:t>
            </a:r>
            <a:endParaRPr b="0" lang="en-US" sz="1800" spc="-1" strike="noStrike">
              <a:solidFill>
                <a:srgbClr val="000000"/>
              </a:solidFill>
              <a:latin typeface="Arial"/>
            </a:endParaRPr>
          </a:p>
        </p:txBody>
      </p:sp>
      <p:sp>
        <p:nvSpPr>
          <p:cNvPr id="55" name="PlaceHolder 6"/>
          <p:cNvSpPr>
            <a:spLocks noGrp="1"/>
          </p:cNvSpPr>
          <p:nvPr>
            <p:ph type="dt"/>
          </p:nvPr>
        </p:nvSpPr>
        <p:spPr>
          <a:xfrm>
            <a:off x="222840" y="6540480"/>
            <a:ext cx="1787400" cy="364680"/>
          </a:xfrm>
          <a:prstGeom prst="rect">
            <a:avLst/>
          </a:prstGeom>
        </p:spPr>
        <p:txBody>
          <a:bodyPr anchor="ctr">
            <a:noAutofit/>
          </a:bodyPr>
          <a:p>
            <a:pPr>
              <a:lnSpc>
                <a:spcPct val="100000"/>
              </a:lnSpc>
            </a:pPr>
            <a:fld id="{C14ABB4D-75B4-48FA-8CBB-B4C78020C26D}"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56" name="PlaceHolder 7"/>
          <p:cNvSpPr>
            <a:spLocks noGrp="1"/>
          </p:cNvSpPr>
          <p:nvPr>
            <p:ph type="ftr"/>
          </p:nvPr>
        </p:nvSpPr>
        <p:spPr>
          <a:xfrm>
            <a:off x="3073320" y="6545160"/>
            <a:ext cx="6017400" cy="364680"/>
          </a:xfrm>
          <a:prstGeom prst="rect">
            <a:avLst/>
          </a:prstGeom>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57" name="PlaceHolder 8"/>
          <p:cNvSpPr>
            <a:spLocks noGrp="1"/>
          </p:cNvSpPr>
          <p:nvPr>
            <p:ph type="sldNum"/>
          </p:nvPr>
        </p:nvSpPr>
        <p:spPr>
          <a:xfrm>
            <a:off x="9333360" y="6545160"/>
            <a:ext cx="2844360" cy="364680"/>
          </a:xfrm>
          <a:prstGeom prst="rect">
            <a:avLst/>
          </a:prstGeom>
        </p:spPr>
        <p:txBody>
          <a:bodyPr anchor="ctr">
            <a:noAutofit/>
          </a:bodyPr>
          <a:p>
            <a:pPr algn="r">
              <a:lnSpc>
                <a:spcPct val="100000"/>
              </a:lnSpc>
            </a:pPr>
            <a:fld id="{546A8906-A6C7-4730-8CD0-FC868D9F89D9}" type="slidenum">
              <a:rPr b="0" lang="fi-FI" sz="1000" spc="-1" strike="noStrike">
                <a:solidFill>
                  <a:srgbClr val="7f7f7f"/>
                </a:solidFill>
                <a:latin typeface="Arial"/>
              </a:rPr>
              <a:t>&lt;numero&gt;</a:t>
            </a:fld>
            <a:endParaRPr b="0" lang="fi-FI"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CustomShape 1"/>
          <p:cNvSpPr/>
          <p:nvPr/>
        </p:nvSpPr>
        <p:spPr>
          <a:xfrm>
            <a:off x="5760" y="6488280"/>
            <a:ext cx="12191760" cy="11232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95" name="Kuva 16" descr=""/>
          <p:cNvPicPr/>
          <p:nvPr/>
        </p:nvPicPr>
        <p:blipFill>
          <a:blip r:embed="rId2"/>
          <a:srcRect l="0" t="0" r="0" b="33021"/>
          <a:stretch/>
        </p:blipFill>
        <p:spPr>
          <a:xfrm>
            <a:off x="0" y="0"/>
            <a:ext cx="12166200" cy="694800"/>
          </a:xfrm>
          <a:prstGeom prst="rect">
            <a:avLst/>
          </a:prstGeom>
          <a:ln>
            <a:noFill/>
          </a:ln>
        </p:spPr>
      </p:pic>
      <p:sp>
        <p:nvSpPr>
          <p:cNvPr id="96" name="CustomShape 2"/>
          <p:cNvSpPr/>
          <p:nvPr/>
        </p:nvSpPr>
        <p:spPr>
          <a:xfrm>
            <a:off x="1139040" y="241200"/>
            <a:ext cx="6136560" cy="562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i-FI" sz="1900" spc="-1" strike="noStrike">
                <a:solidFill>
                  <a:srgbClr val="ffffff"/>
                </a:solidFill>
                <a:latin typeface="Arial"/>
                <a:ea typeface="Geneva"/>
              </a:rPr>
              <a:t>Lions Clubs International</a:t>
            </a:r>
            <a:endParaRPr b="0" lang="fi-FI" sz="1900" spc="-1" strike="noStrike">
              <a:latin typeface="Arial"/>
            </a:endParaRPr>
          </a:p>
          <a:p>
            <a:pPr>
              <a:lnSpc>
                <a:spcPct val="100000"/>
              </a:lnSpc>
            </a:pPr>
            <a:r>
              <a:rPr b="0" lang="fi-FI" sz="1200" spc="-1" strike="noStrike">
                <a:solidFill>
                  <a:srgbClr val="ebc318"/>
                </a:solidFill>
                <a:latin typeface="Arial"/>
                <a:ea typeface="Geneva"/>
              </a:rPr>
              <a:t>MD 107 Finland</a:t>
            </a:r>
            <a:endParaRPr b="0" lang="fi-FI" sz="1200" spc="-1" strike="noStrike">
              <a:latin typeface="Arial"/>
            </a:endParaRPr>
          </a:p>
        </p:txBody>
      </p:sp>
      <p:sp>
        <p:nvSpPr>
          <p:cNvPr id="97" name="PlaceHolder 3"/>
          <p:cNvSpPr>
            <a:spLocks noGrp="1"/>
          </p:cNvSpPr>
          <p:nvPr>
            <p:ph type="ftr"/>
          </p:nvPr>
        </p:nvSpPr>
        <p:spPr>
          <a:xfrm>
            <a:off x="0" y="6545160"/>
            <a:ext cx="12178080" cy="364680"/>
          </a:xfrm>
          <a:prstGeom prst="rect">
            <a:avLst/>
          </a:prstGeom>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98" name="PlaceHolder 4"/>
          <p:cNvSpPr>
            <a:spLocks noGrp="1"/>
          </p:cNvSpPr>
          <p:nvPr>
            <p:ph type="dt"/>
          </p:nvPr>
        </p:nvSpPr>
        <p:spPr>
          <a:xfrm>
            <a:off x="222840" y="6540480"/>
            <a:ext cx="1103400" cy="364680"/>
          </a:xfrm>
          <a:prstGeom prst="rect">
            <a:avLst/>
          </a:prstGeom>
        </p:spPr>
        <p:txBody>
          <a:bodyPr anchor="ctr">
            <a:noAutofit/>
          </a:bodyPr>
          <a:p>
            <a:pPr>
              <a:lnSpc>
                <a:spcPct val="100000"/>
              </a:lnSpc>
            </a:pPr>
            <a:fld id="{9CBFA9E7-9009-41B5-9FF1-9C4675DB732A}"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99" name="PlaceHolder 5"/>
          <p:cNvSpPr>
            <a:spLocks noGrp="1"/>
          </p:cNvSpPr>
          <p:nvPr>
            <p:ph type="sldNum"/>
          </p:nvPr>
        </p:nvSpPr>
        <p:spPr>
          <a:xfrm>
            <a:off x="9333360" y="6545160"/>
            <a:ext cx="2844360" cy="364680"/>
          </a:xfrm>
          <a:prstGeom prst="rect">
            <a:avLst/>
          </a:prstGeom>
        </p:spPr>
        <p:txBody>
          <a:bodyPr anchor="ctr">
            <a:noAutofit/>
          </a:bodyPr>
          <a:p>
            <a:pPr algn="r">
              <a:lnSpc>
                <a:spcPct val="100000"/>
              </a:lnSpc>
            </a:pPr>
            <a:fld id="{01CFE2E7-443E-4B07-8EF7-F349C37F5C21}" type="slidenum">
              <a:rPr b="0" lang="fi-FI" sz="1000" spc="-1" strike="noStrike">
                <a:solidFill>
                  <a:srgbClr val="7f7f7f"/>
                </a:solidFill>
                <a:latin typeface="Arial"/>
              </a:rPr>
              <a:t>&lt;numero&gt;</a:t>
            </a:fld>
            <a:endParaRPr b="0" lang="fi-FI" sz="1000" spc="-1" strike="noStrike">
              <a:latin typeface="Times New Roman"/>
            </a:endParaRPr>
          </a:p>
        </p:txBody>
      </p:sp>
      <p:sp>
        <p:nvSpPr>
          <p:cNvPr id="100" name="PlaceHolder 6"/>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Arial"/>
              </a:rPr>
              <a:t>Muokkaa otsikon tekstimuotoa napsauttamalla</a:t>
            </a:r>
            <a:endParaRPr b="0" lang="en-US" sz="1800" spc="-1" strike="noStrike">
              <a:solidFill>
                <a:srgbClr val="000000"/>
              </a:solidFill>
              <a:latin typeface="Arial"/>
            </a:endParaRPr>
          </a:p>
        </p:txBody>
      </p:sp>
      <p:sp>
        <p:nvSpPr>
          <p:cNvPr id="101"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000" spc="-1" strike="noStrike">
                <a:solidFill>
                  <a:srgbClr val="000000"/>
                </a:solidFill>
                <a:latin typeface="Arial"/>
              </a:rPr>
              <a:t>Muokkaa jäsennyksen tekstimuotoa napsauttamalla</a:t>
            </a:r>
            <a:endParaRPr b="0" lang="en-US" sz="3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200" spc="-1" strike="noStrike">
                <a:solidFill>
                  <a:srgbClr val="000000"/>
                </a:solidFill>
                <a:latin typeface="Arial"/>
              </a:rPr>
              <a:t>Toinen jäsennystaso</a:t>
            </a:r>
            <a:endParaRPr b="0" lang="en-US" sz="2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Kolmas jäsennystaso</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Neljäs jäsennystaso</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Viides jäsennystaso</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Kuudes jäsennystaso</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Seitsemäs jäsennystaso</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907560" y="1635480"/>
            <a:ext cx="10362960" cy="1469520"/>
          </a:xfrm>
          <a:prstGeom prst="rect">
            <a:avLst/>
          </a:prstGeom>
          <a:noFill/>
          <a:ln>
            <a:noFill/>
          </a:ln>
        </p:spPr>
        <p:txBody>
          <a:bodyPr anchor="ctr">
            <a:noAutofit/>
          </a:bodyPr>
          <a:p>
            <a:pPr algn="ctr">
              <a:lnSpc>
                <a:spcPct val="100000"/>
              </a:lnSpc>
            </a:pPr>
            <a:br/>
            <a:r>
              <a:rPr b="1" lang="en-US" sz="4000" spc="-1" strike="noStrike">
                <a:solidFill>
                  <a:srgbClr val="153f82"/>
                </a:solidFill>
                <a:latin typeface="Arial"/>
                <a:ea typeface="Geneva"/>
              </a:rPr>
              <a:t>Tehokas kuunteleminen</a:t>
            </a:r>
            <a:endParaRPr b="0" lang="en-US" sz="4000" spc="-1" strike="noStrike">
              <a:solidFill>
                <a:srgbClr val="000000"/>
              </a:solidFill>
              <a:latin typeface="Arial"/>
            </a:endParaRPr>
          </a:p>
        </p:txBody>
      </p:sp>
      <p:sp>
        <p:nvSpPr>
          <p:cNvPr id="139" name="TextShape 2"/>
          <p:cNvSpPr txBox="1"/>
          <p:nvPr/>
        </p:nvSpPr>
        <p:spPr>
          <a:xfrm>
            <a:off x="1811160" y="3305160"/>
            <a:ext cx="8534160" cy="1752120"/>
          </a:xfrm>
          <a:prstGeom prst="rect">
            <a:avLst/>
          </a:prstGeom>
          <a:noFill/>
          <a:ln>
            <a:noFill/>
          </a:ln>
        </p:spPr>
        <p:txBody>
          <a:bodyPr>
            <a:noAutofit/>
          </a:bodyPr>
          <a:p>
            <a:pPr algn="ctr">
              <a:lnSpc>
                <a:spcPct val="100000"/>
              </a:lnSpc>
              <a:spcBef>
                <a:spcPts val="601"/>
              </a:spcBef>
            </a:pPr>
            <a:endParaRPr b="0" lang="fi-FI" sz="3200" spc="-1" strike="noStrike">
              <a:latin typeface="Arial"/>
            </a:endParaRPr>
          </a:p>
          <a:p>
            <a:pPr algn="ctr">
              <a:lnSpc>
                <a:spcPct val="100000"/>
              </a:lnSpc>
              <a:spcBef>
                <a:spcPts val="601"/>
              </a:spcBef>
            </a:pPr>
            <a:r>
              <a:rPr b="0" lang="fi-FI" sz="3000" spc="-1" strike="noStrike">
                <a:solidFill>
                  <a:srgbClr val="8b8b8b"/>
                </a:solidFill>
                <a:latin typeface="Arial"/>
                <a:ea typeface="Geneva"/>
              </a:rPr>
              <a:t>Kaksi korvaa – yksi suu, miksi? </a:t>
            </a:r>
            <a:endParaRPr b="0" lang="fi-FI" sz="3000" spc="-1" strike="noStrike">
              <a:latin typeface="Arial"/>
            </a:endParaRPr>
          </a:p>
        </p:txBody>
      </p:sp>
      <p:sp>
        <p:nvSpPr>
          <p:cNvPr id="140" name="TextShape 3"/>
          <p:cNvSpPr txBox="1"/>
          <p:nvPr/>
        </p:nvSpPr>
        <p:spPr>
          <a:xfrm>
            <a:off x="222840" y="6540480"/>
            <a:ext cx="1369080" cy="364680"/>
          </a:xfrm>
          <a:prstGeom prst="rect">
            <a:avLst/>
          </a:prstGeom>
          <a:noFill/>
          <a:ln>
            <a:noFill/>
          </a:ln>
        </p:spPr>
        <p:txBody>
          <a:bodyPr anchor="ctr">
            <a:noAutofit/>
          </a:bodyPr>
          <a:p>
            <a:pPr>
              <a:lnSpc>
                <a:spcPct val="100000"/>
              </a:lnSpc>
            </a:pPr>
            <a:fld id="{85FE2903-DCEF-4C20-BC4D-3444FF53F377}"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41" name="TextShape 4"/>
          <p:cNvSpPr txBox="1"/>
          <p:nvPr/>
        </p:nvSpPr>
        <p:spPr>
          <a:xfrm>
            <a:off x="-43200" y="6545160"/>
            <a:ext cx="1222092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42"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1603CE0E-E700-45E4-9CE6-B77EC93C120B}"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595800" y="598320"/>
            <a:ext cx="10972440" cy="11224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Empaattinen kuuntelija  </a:t>
            </a:r>
            <a:endParaRPr b="0" lang="en-US" sz="4000" spc="-1" strike="noStrike">
              <a:solidFill>
                <a:srgbClr val="000000"/>
              </a:solidFill>
              <a:latin typeface="Arial"/>
            </a:endParaRPr>
          </a:p>
        </p:txBody>
      </p:sp>
      <p:sp>
        <p:nvSpPr>
          <p:cNvPr id="185" name="TextShape 2"/>
          <p:cNvSpPr txBox="1"/>
          <p:nvPr/>
        </p:nvSpPr>
        <p:spPr>
          <a:xfrm>
            <a:off x="595800" y="1326600"/>
            <a:ext cx="10972440" cy="4265280"/>
          </a:xfrm>
          <a:prstGeom prst="rect">
            <a:avLst/>
          </a:prstGeom>
          <a:noFill/>
          <a:ln>
            <a:noFill/>
          </a:ln>
        </p:spPr>
        <p:txBody>
          <a:bodyPr>
            <a:noAutofit/>
          </a:bodyPr>
          <a:p>
            <a:pPr>
              <a:lnSpc>
                <a:spcPct val="100000"/>
              </a:lnSpc>
            </a:pPr>
            <a:endParaRPr b="0" lang="en-US" sz="3000" spc="-1" strike="noStrike">
              <a:solidFill>
                <a:srgbClr val="000000"/>
              </a:solidFill>
              <a:latin typeface="Arial"/>
            </a:endParaRPr>
          </a:p>
          <a:p>
            <a:pPr marL="343080" indent="-342720">
              <a:lnSpc>
                <a:spcPct val="100000"/>
              </a:lnSpc>
              <a:buClr>
                <a:srgbClr val="153f82"/>
              </a:buClr>
              <a:buFont typeface="Arial"/>
              <a:buChar char="•"/>
            </a:pPr>
            <a:r>
              <a:rPr b="0" lang="en-US" sz="3200" spc="-1" strike="noStrike">
                <a:solidFill>
                  <a:srgbClr val="000000"/>
                </a:solidFill>
                <a:latin typeface="Arial"/>
                <a:ea typeface="Geneva"/>
              </a:rPr>
              <a:t>Avoin uusille ideoille ja tulevaisuudenkuville</a:t>
            </a:r>
            <a:endParaRPr b="0" lang="en-US" sz="3200" spc="-1" strike="noStrike">
              <a:solidFill>
                <a:srgbClr val="000000"/>
              </a:solidFill>
              <a:latin typeface="Arial"/>
            </a:endParaRPr>
          </a:p>
          <a:p>
            <a:pPr marL="343080" indent="-342720">
              <a:lnSpc>
                <a:spcPct val="100000"/>
              </a:lnSpc>
              <a:spcBef>
                <a:spcPts val="641"/>
              </a:spcBef>
              <a:buClr>
                <a:srgbClr val="153f82"/>
              </a:buClr>
              <a:buFont typeface="Arial"/>
              <a:buChar char="•"/>
            </a:pPr>
            <a:r>
              <a:rPr b="0" lang="en-US" sz="3200" spc="-1" strike="noStrike">
                <a:solidFill>
                  <a:srgbClr val="000000"/>
                </a:solidFill>
                <a:latin typeface="Arial"/>
                <a:ea typeface="Geneva"/>
              </a:rPr>
              <a:t>Välttää puolustuskannalla olevaa käytöstä</a:t>
            </a:r>
            <a:endParaRPr b="0" lang="en-US" sz="3200" spc="-1" strike="noStrike">
              <a:solidFill>
                <a:srgbClr val="000000"/>
              </a:solidFill>
              <a:latin typeface="Arial"/>
            </a:endParaRPr>
          </a:p>
          <a:p>
            <a:pPr marL="343080" indent="-342720">
              <a:lnSpc>
                <a:spcPct val="100000"/>
              </a:lnSpc>
              <a:spcBef>
                <a:spcPts val="641"/>
              </a:spcBef>
              <a:buClr>
                <a:srgbClr val="153f82"/>
              </a:buClr>
              <a:buFont typeface="Arial"/>
              <a:buChar char="•"/>
            </a:pPr>
            <a:r>
              <a:rPr b="0" lang="en-US" sz="3200" spc="-1" strike="noStrike">
                <a:solidFill>
                  <a:srgbClr val="000000"/>
                </a:solidFill>
                <a:latin typeface="Arial"/>
                <a:ea typeface="Geneva"/>
              </a:rPr>
              <a:t>Kykenevä ymmärtämään puhujan näkökannan ja tunteet</a:t>
            </a:r>
            <a:endParaRPr b="0" lang="en-US" sz="3200" spc="-1" strike="noStrike">
              <a:solidFill>
                <a:srgbClr val="000000"/>
              </a:solidFill>
              <a:latin typeface="Arial"/>
            </a:endParaRPr>
          </a:p>
          <a:p>
            <a:pPr marL="343080" indent="-342720">
              <a:lnSpc>
                <a:spcPct val="100000"/>
              </a:lnSpc>
              <a:spcBef>
                <a:spcPts val="641"/>
              </a:spcBef>
              <a:buClr>
                <a:srgbClr val="153f82"/>
              </a:buClr>
              <a:buFont typeface="Arial"/>
              <a:buChar char="•"/>
            </a:pPr>
            <a:r>
              <a:rPr b="0" lang="en-US" sz="3200" spc="-1" strike="noStrike">
                <a:solidFill>
                  <a:srgbClr val="000000"/>
                </a:solidFill>
                <a:latin typeface="Arial"/>
                <a:ea typeface="Geneva"/>
              </a:rPr>
              <a:t>Kykenevä kuuntelemaan vastaanottajana, joka kyselee virittäytyäkseen samalle aaltopituudelle </a:t>
            </a:r>
            <a:endParaRPr b="0" lang="en-US" sz="3200" spc="-1" strike="noStrike">
              <a:solidFill>
                <a:srgbClr val="000000"/>
              </a:solidFill>
              <a:latin typeface="Arial"/>
            </a:endParaRPr>
          </a:p>
          <a:p>
            <a:pPr>
              <a:lnSpc>
                <a:spcPct val="100000"/>
              </a:lnSpc>
              <a:spcBef>
                <a:spcPts val="601"/>
              </a:spcBef>
            </a:pPr>
            <a:endParaRPr b="0" lang="en-US" sz="3200" spc="-1" strike="noStrike">
              <a:solidFill>
                <a:srgbClr val="000000"/>
              </a:solidFill>
              <a:latin typeface="Arial"/>
            </a:endParaRPr>
          </a:p>
        </p:txBody>
      </p:sp>
      <p:sp>
        <p:nvSpPr>
          <p:cNvPr id="186" name="TextShape 3"/>
          <p:cNvSpPr txBox="1"/>
          <p:nvPr/>
        </p:nvSpPr>
        <p:spPr>
          <a:xfrm>
            <a:off x="222840" y="6540480"/>
            <a:ext cx="1787400" cy="364680"/>
          </a:xfrm>
          <a:prstGeom prst="rect">
            <a:avLst/>
          </a:prstGeom>
          <a:noFill/>
          <a:ln>
            <a:noFill/>
          </a:ln>
        </p:spPr>
        <p:txBody>
          <a:bodyPr anchor="ctr">
            <a:noAutofit/>
          </a:bodyPr>
          <a:p>
            <a:pPr>
              <a:lnSpc>
                <a:spcPct val="100000"/>
              </a:lnSpc>
            </a:pPr>
            <a:fld id="{1F8BB665-B806-4C14-BABE-C925A60D1368}"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8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8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C377A61C-A7FE-4442-A719-6167A91E04F0}"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595800" y="734040"/>
            <a:ext cx="10972440" cy="70164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Hyvä kuuntelija </a:t>
            </a:r>
            <a:endParaRPr b="0" lang="en-US" sz="4000" spc="-1" strike="noStrike">
              <a:solidFill>
                <a:srgbClr val="000000"/>
              </a:solidFill>
              <a:latin typeface="Arial"/>
            </a:endParaRPr>
          </a:p>
        </p:txBody>
      </p:sp>
      <p:sp>
        <p:nvSpPr>
          <p:cNvPr id="190" name="TextShape 2"/>
          <p:cNvSpPr txBox="1"/>
          <p:nvPr/>
        </p:nvSpPr>
        <p:spPr>
          <a:xfrm>
            <a:off x="595800" y="1580400"/>
            <a:ext cx="10972440" cy="4820040"/>
          </a:xfrm>
          <a:prstGeom prst="rect">
            <a:avLst/>
          </a:prstGeom>
          <a:noFill/>
          <a:ln>
            <a:noFill/>
          </a:ln>
        </p:spPr>
        <p:txBody>
          <a:bodyPr>
            <a:noAutofit/>
          </a:bodyPr>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Kuuntelee sekä tunteita että asioita</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Mukailee</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Tekee kysymyksiä saadakseen lisätietoa</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Tekee muistiinpanoja </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Kuuntelee esitystä koko olemuksellaan </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Ei puuhaile muuta eikä häiritse itseään ja muita hälinällään </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Tekee yhteenvetoja </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Ei keskeytä, ellei siitä ole erikseen sovittu </a:t>
            </a:r>
            <a:endParaRPr b="0" lang="en-US" sz="2800" spc="-1" strike="noStrike">
              <a:solidFill>
                <a:srgbClr val="000000"/>
              </a:solidFill>
              <a:latin typeface="Arial"/>
            </a:endParaRPr>
          </a:p>
          <a:p>
            <a:pPr>
              <a:lnSpc>
                <a:spcPct val="100000"/>
              </a:lnSpc>
              <a:spcBef>
                <a:spcPts val="641"/>
              </a:spcBef>
            </a:pPr>
            <a:endParaRPr b="0" lang="en-US" sz="2800" spc="-1" strike="noStrike">
              <a:solidFill>
                <a:srgbClr val="000000"/>
              </a:solidFill>
              <a:latin typeface="Arial"/>
            </a:endParaRPr>
          </a:p>
          <a:p>
            <a:pPr>
              <a:lnSpc>
                <a:spcPct val="100000"/>
              </a:lnSpc>
              <a:spcBef>
                <a:spcPts val="641"/>
              </a:spcBef>
            </a:pPr>
            <a:endParaRPr b="0" lang="en-US" sz="2800" spc="-1" strike="noStrike">
              <a:solidFill>
                <a:srgbClr val="000000"/>
              </a:solidFill>
              <a:latin typeface="Arial"/>
            </a:endParaRPr>
          </a:p>
          <a:p>
            <a:pPr>
              <a:lnSpc>
                <a:spcPct val="100000"/>
              </a:lnSpc>
              <a:spcBef>
                <a:spcPts val="641"/>
              </a:spcBef>
            </a:pPr>
            <a:endParaRPr b="0" lang="en-US" sz="2800" spc="-1" strike="noStrike">
              <a:solidFill>
                <a:srgbClr val="000000"/>
              </a:solidFill>
              <a:latin typeface="Arial"/>
            </a:endParaRPr>
          </a:p>
        </p:txBody>
      </p:sp>
      <p:sp>
        <p:nvSpPr>
          <p:cNvPr id="191" name="TextShape 3"/>
          <p:cNvSpPr txBox="1"/>
          <p:nvPr/>
        </p:nvSpPr>
        <p:spPr>
          <a:xfrm>
            <a:off x="222840" y="6540480"/>
            <a:ext cx="1787400" cy="364680"/>
          </a:xfrm>
          <a:prstGeom prst="rect">
            <a:avLst/>
          </a:prstGeom>
          <a:noFill/>
          <a:ln>
            <a:noFill/>
          </a:ln>
        </p:spPr>
        <p:txBody>
          <a:bodyPr anchor="ctr">
            <a:noAutofit/>
          </a:bodyPr>
          <a:p>
            <a:pPr>
              <a:lnSpc>
                <a:spcPct val="100000"/>
              </a:lnSpc>
            </a:pPr>
            <a:fld id="{6E73F7EB-B4DF-4DE4-8D1D-7747C47D0A8D}"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92"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93"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34CE4CCC-100D-47DE-85D2-4A24F01CA91B}"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609480" y="92232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Tehokkaan kuuntelun esteitä </a:t>
            </a:r>
            <a:endParaRPr b="0" lang="en-US" sz="4000" spc="-1" strike="noStrike">
              <a:solidFill>
                <a:srgbClr val="000000"/>
              </a:solidFill>
              <a:latin typeface="Arial"/>
            </a:endParaRPr>
          </a:p>
        </p:txBody>
      </p:sp>
      <p:sp>
        <p:nvSpPr>
          <p:cNvPr id="195" name="TextShape 2"/>
          <p:cNvSpPr txBox="1"/>
          <p:nvPr/>
        </p:nvSpPr>
        <p:spPr>
          <a:xfrm>
            <a:off x="609480" y="2036880"/>
            <a:ext cx="10972440" cy="397656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Ennakolta omaksutut käsitykset</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Motivaatio ja asenne</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Aika</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Kehno kuunteluympäristö </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Vastauksen suunnitteleminen viestinnän aikana</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196" name="TextShape 3"/>
          <p:cNvSpPr txBox="1"/>
          <p:nvPr/>
        </p:nvSpPr>
        <p:spPr>
          <a:xfrm>
            <a:off x="222840" y="6540480"/>
            <a:ext cx="1787400" cy="364680"/>
          </a:xfrm>
          <a:prstGeom prst="rect">
            <a:avLst/>
          </a:prstGeom>
          <a:noFill/>
          <a:ln>
            <a:noFill/>
          </a:ln>
        </p:spPr>
        <p:txBody>
          <a:bodyPr anchor="ctr">
            <a:noAutofit/>
          </a:bodyPr>
          <a:p>
            <a:pPr>
              <a:lnSpc>
                <a:spcPct val="100000"/>
              </a:lnSpc>
            </a:pPr>
            <a:fld id="{4DB83488-74DF-4201-BFD3-0E90E60157DF}"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9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9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474FDEA7-1CD5-40C4-9D58-29C0DB304245}"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609480" y="92232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mittarit </a:t>
            </a:r>
            <a:endParaRPr b="0" lang="en-US" sz="4000" spc="-1" strike="noStrike">
              <a:solidFill>
                <a:srgbClr val="000000"/>
              </a:solidFill>
              <a:latin typeface="Arial"/>
            </a:endParaRPr>
          </a:p>
        </p:txBody>
      </p:sp>
      <p:sp>
        <p:nvSpPr>
          <p:cNvPr id="200" name="TextShape 2"/>
          <p:cNvSpPr txBox="1"/>
          <p:nvPr/>
        </p:nvSpPr>
        <p:spPr>
          <a:xfrm>
            <a:off x="609480" y="2036880"/>
            <a:ext cx="10972440" cy="426528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Paljon käytetty kuuntelemisen mittari on Barker &amp; Watsonin (2000) kuuntelemisen profiili (Listening Profile) -mittari. Sillä voidaan selvittää, keskittyykö kuuntelemisessaan ihmisiin, toimintaan, aikaan vai sisältöön.</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201" name="TextShape 3"/>
          <p:cNvSpPr txBox="1"/>
          <p:nvPr/>
        </p:nvSpPr>
        <p:spPr>
          <a:xfrm>
            <a:off x="222840" y="6540480"/>
            <a:ext cx="1787400" cy="364680"/>
          </a:xfrm>
          <a:prstGeom prst="rect">
            <a:avLst/>
          </a:prstGeom>
          <a:noFill/>
          <a:ln>
            <a:noFill/>
          </a:ln>
        </p:spPr>
        <p:txBody>
          <a:bodyPr anchor="ctr">
            <a:noAutofit/>
          </a:bodyPr>
          <a:p>
            <a:pPr>
              <a:lnSpc>
                <a:spcPct val="100000"/>
              </a:lnSpc>
            </a:pPr>
            <a:fld id="{92A04653-7A9F-4441-86C4-ADFEC2548DE3}"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02"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03"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161501A8-7E7C-4579-A2C8-08D258556DB5}"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595800" y="850680"/>
            <a:ext cx="10972440" cy="73404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mittarit </a:t>
            </a:r>
            <a:endParaRPr b="0" lang="en-US" sz="4000" spc="-1" strike="noStrike">
              <a:solidFill>
                <a:srgbClr val="000000"/>
              </a:solidFill>
              <a:latin typeface="Arial"/>
            </a:endParaRPr>
          </a:p>
        </p:txBody>
      </p:sp>
      <p:sp>
        <p:nvSpPr>
          <p:cNvPr id="205" name="TextShape 2"/>
          <p:cNvSpPr txBox="1"/>
          <p:nvPr/>
        </p:nvSpPr>
        <p:spPr>
          <a:xfrm>
            <a:off x="609480" y="1671120"/>
            <a:ext cx="10972440" cy="426528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Ihmisiin suuntautunut kuuntelija</a:t>
            </a:r>
            <a:endParaRPr b="0" lang="en-US" sz="3000" spc="-1" strike="noStrike">
              <a:solidFill>
                <a:srgbClr val="000000"/>
              </a:solidFill>
              <a:latin typeface="Arial"/>
            </a:endParaRPr>
          </a:p>
          <a:p>
            <a:pPr lvl="1" marL="743040" indent="-285480">
              <a:lnSpc>
                <a:spcPct val="100000"/>
              </a:lnSpc>
              <a:spcBef>
                <a:spcPts val="519"/>
              </a:spcBef>
              <a:buClr>
                <a:srgbClr val="000000"/>
              </a:buClr>
              <a:buFont typeface="Arial"/>
              <a:buChar char="–"/>
            </a:pPr>
            <a:r>
              <a:rPr b="0" lang="en-US" sz="2400" spc="-1" strike="noStrike">
                <a:solidFill>
                  <a:srgbClr val="000000"/>
                </a:solidFill>
                <a:latin typeface="Arial"/>
                <a:ea typeface="Geneva"/>
              </a:rPr>
              <a:t>Vahvuutena pidetään sitä, että hän huolehtii toisten tunteista ja etsii yhteistä aluetta heidän kanssaan. Ei ole taipuvainen arvostelemaan heitä.  Heikkoutena on liika myötäeläminen. Hän on myös liian kuvaileva palautteenannossaan</a:t>
            </a:r>
            <a:r>
              <a:rPr b="0" lang="en-US" sz="2600" spc="-1" strike="noStrike">
                <a:solidFill>
                  <a:srgbClr val="000000"/>
                </a:solidFill>
                <a:latin typeface="Arial"/>
                <a:ea typeface="Geneva"/>
              </a:rPr>
              <a:t>.</a:t>
            </a:r>
            <a:endParaRPr b="0" lang="en-US" sz="26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Toimintasuuntautunut kuuntelija</a:t>
            </a:r>
            <a:endParaRPr b="0" lang="en-US" sz="3000" spc="-1" strike="noStrike">
              <a:solidFill>
                <a:srgbClr val="000000"/>
              </a:solidFill>
              <a:latin typeface="Arial"/>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Arial"/>
                <a:ea typeface="Geneva"/>
              </a:rPr>
              <a:t>Pääsee asian ytimeen nopeasti, antaa selvää palautetta odotuksistaan ja keskittää energiansa käsiteltävänä olevan asian ymmärtämiseen. On kärsimätön jaarittelevan kanssaviestijän kanssa, voi vaikuttaa ylikriittiseltä eikä juuri näe tunneasioita merkityksellisinä keskusteluissa.</a:t>
            </a:r>
            <a:endParaRPr b="0" lang="en-US" sz="2400" spc="-1" strike="noStrike">
              <a:solidFill>
                <a:srgbClr val="000000"/>
              </a:solidFill>
              <a:latin typeface="Arial"/>
            </a:endParaRPr>
          </a:p>
          <a:p>
            <a:pPr>
              <a:lnSpc>
                <a:spcPct val="100000"/>
              </a:lnSpc>
              <a:spcBef>
                <a:spcPts val="601"/>
              </a:spcBef>
            </a:pPr>
            <a:endParaRPr b="0" lang="en-US" sz="2400" spc="-1" strike="noStrike">
              <a:solidFill>
                <a:srgbClr val="000000"/>
              </a:solidFill>
              <a:latin typeface="Arial"/>
            </a:endParaRPr>
          </a:p>
          <a:p>
            <a:pPr>
              <a:lnSpc>
                <a:spcPct val="100000"/>
              </a:lnSpc>
              <a:spcBef>
                <a:spcPts val="601"/>
              </a:spcBef>
            </a:pPr>
            <a:endParaRPr b="0" lang="en-US" sz="2400" spc="-1" strike="noStrike">
              <a:solidFill>
                <a:srgbClr val="000000"/>
              </a:solidFill>
              <a:latin typeface="Arial"/>
            </a:endParaRPr>
          </a:p>
        </p:txBody>
      </p:sp>
      <p:sp>
        <p:nvSpPr>
          <p:cNvPr id="206" name="TextShape 3"/>
          <p:cNvSpPr txBox="1"/>
          <p:nvPr/>
        </p:nvSpPr>
        <p:spPr>
          <a:xfrm>
            <a:off x="222840" y="6540480"/>
            <a:ext cx="1787400" cy="364680"/>
          </a:xfrm>
          <a:prstGeom prst="rect">
            <a:avLst/>
          </a:prstGeom>
          <a:noFill/>
          <a:ln>
            <a:noFill/>
          </a:ln>
        </p:spPr>
        <p:txBody>
          <a:bodyPr anchor="ctr">
            <a:noAutofit/>
          </a:bodyPr>
          <a:p>
            <a:pPr>
              <a:lnSpc>
                <a:spcPct val="100000"/>
              </a:lnSpc>
            </a:pPr>
            <a:fld id="{7DBA76E7-3334-4D0B-9493-73BEC0618682}"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0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0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F5198D6A-2F3A-4633-A770-B3190E8F0513}"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595800" y="696600"/>
            <a:ext cx="10972440" cy="39816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mittarit </a:t>
            </a:r>
            <a:endParaRPr b="0" lang="en-US" sz="4000" spc="-1" strike="noStrike">
              <a:solidFill>
                <a:srgbClr val="000000"/>
              </a:solidFill>
              <a:latin typeface="Arial"/>
            </a:endParaRPr>
          </a:p>
        </p:txBody>
      </p:sp>
      <p:sp>
        <p:nvSpPr>
          <p:cNvPr id="210" name="TextShape 2"/>
          <p:cNvSpPr txBox="1"/>
          <p:nvPr/>
        </p:nvSpPr>
        <p:spPr>
          <a:xfrm>
            <a:off x="595800" y="1445040"/>
            <a:ext cx="11151000" cy="488016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Aikasuuntautunut kuuntelija</a:t>
            </a:r>
            <a:endParaRPr b="0" lang="en-US" sz="3000" spc="-1" strike="noStrike">
              <a:solidFill>
                <a:srgbClr val="000000"/>
              </a:solidFill>
              <a:latin typeface="Arial"/>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Arial"/>
                <a:ea typeface="Geneva"/>
              </a:rPr>
              <a:t>Suosii tiiviitä ja aikataulussa pysyviä viestintätilanteita ja mielellään määrittelee ajan, jonka on valmis käyttämään kuhunkin kuuntelutilanteeseen. Antaa erilaisia vihjeitä puhujalle, jos tämä ylittää annetut aikarajat. Keskeyttää usein toisen puheen ja kiristää näin vuorovaikutussuhdetta. Antaa ajan vaikuttaa keskittymiseensä.</a:t>
            </a:r>
            <a:endParaRPr b="0" lang="en-US" sz="2400" spc="-1" strike="noStrike">
              <a:solidFill>
                <a:srgbClr val="000000"/>
              </a:solidFill>
              <a:latin typeface="Arial"/>
            </a:endParaRPr>
          </a:p>
          <a:p>
            <a:pPr marL="343080" indent="-342720">
              <a:lnSpc>
                <a:spcPct val="100000"/>
              </a:lnSpc>
              <a:spcBef>
                <a:spcPts val="561"/>
              </a:spcBef>
              <a:buClr>
                <a:srgbClr val="153f82"/>
              </a:buClr>
              <a:buFont typeface="Arial"/>
              <a:buChar char="•"/>
            </a:pPr>
            <a:r>
              <a:rPr b="1" lang="en-US" sz="2800" spc="-1" strike="noStrike">
                <a:solidFill>
                  <a:srgbClr val="000000"/>
                </a:solidFill>
                <a:latin typeface="Arial"/>
                <a:ea typeface="Geneva"/>
              </a:rPr>
              <a:t>Sisältösuuntautunut kuuntelija </a:t>
            </a:r>
            <a:endParaRPr b="0" lang="en-US" sz="2800" spc="-1" strike="noStrike">
              <a:solidFill>
                <a:srgbClr val="000000"/>
              </a:solidFill>
              <a:latin typeface="Arial"/>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Arial"/>
                <a:ea typeface="Geneva"/>
              </a:rPr>
              <a:t>Suuntaa huomionsa kanssaviestijän käyttämiin perusteluihin ja sisältöihin. Vastaanottaa mielellään haastavaa informaatiota ja arvioi sitä monipuolisesti ennen kuin muodostaa mielipiteensä. Voi säikäyttää kanssaviestijät tiukoilla kysymyksillään. Päätöksenteko kestää usein pitkään.</a:t>
            </a:r>
            <a:endParaRPr b="0" lang="en-US" sz="2400" spc="-1" strike="noStrike">
              <a:solidFill>
                <a:srgbClr val="000000"/>
              </a:solidFill>
              <a:latin typeface="Arial"/>
            </a:endParaRPr>
          </a:p>
          <a:p>
            <a:pPr>
              <a:lnSpc>
                <a:spcPct val="100000"/>
              </a:lnSpc>
              <a:spcBef>
                <a:spcPts val="561"/>
              </a:spcBef>
            </a:pPr>
            <a:endParaRPr b="0" lang="en-US" sz="2400" spc="-1" strike="noStrike">
              <a:solidFill>
                <a:srgbClr val="000000"/>
              </a:solidFill>
              <a:latin typeface="Arial"/>
            </a:endParaRPr>
          </a:p>
          <a:p>
            <a:pPr>
              <a:lnSpc>
                <a:spcPct val="100000"/>
              </a:lnSpc>
              <a:spcBef>
                <a:spcPts val="601"/>
              </a:spcBef>
            </a:pPr>
            <a:endParaRPr b="0" lang="en-US" sz="2400" spc="-1" strike="noStrike">
              <a:solidFill>
                <a:srgbClr val="000000"/>
              </a:solidFill>
              <a:latin typeface="Arial"/>
            </a:endParaRPr>
          </a:p>
        </p:txBody>
      </p:sp>
      <p:sp>
        <p:nvSpPr>
          <p:cNvPr id="211" name="TextShape 3"/>
          <p:cNvSpPr txBox="1"/>
          <p:nvPr/>
        </p:nvSpPr>
        <p:spPr>
          <a:xfrm>
            <a:off x="222840" y="6540480"/>
            <a:ext cx="1787400" cy="364680"/>
          </a:xfrm>
          <a:prstGeom prst="rect">
            <a:avLst/>
          </a:prstGeom>
          <a:noFill/>
          <a:ln>
            <a:noFill/>
          </a:ln>
        </p:spPr>
        <p:txBody>
          <a:bodyPr anchor="ctr">
            <a:noAutofit/>
          </a:bodyPr>
          <a:p>
            <a:pPr>
              <a:lnSpc>
                <a:spcPct val="100000"/>
              </a:lnSpc>
            </a:pPr>
            <a:fld id="{D6A9C723-4798-48CA-BC15-9C07D2699FB1}"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12" name="TextShape 4"/>
          <p:cNvSpPr txBox="1"/>
          <p:nvPr/>
        </p:nvSpPr>
        <p:spPr>
          <a:xfrm>
            <a:off x="3073320" y="654048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13"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5E3ECEA6-2C07-4B1B-8574-7C3B6FF7170E}"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609480" y="922320"/>
            <a:ext cx="10972440" cy="877680"/>
          </a:xfrm>
          <a:prstGeom prst="rect">
            <a:avLst/>
          </a:prstGeom>
          <a:noFill/>
          <a:ln>
            <a:noFill/>
          </a:ln>
        </p:spPr>
        <p:txBody>
          <a:bodyPr anchor="ctr">
            <a:noAutofit/>
          </a:bodyPr>
          <a:p>
            <a:endParaRPr b="0" lang="en-US" sz="1800" spc="-1" strike="noStrike">
              <a:solidFill>
                <a:srgbClr val="000000"/>
              </a:solidFill>
              <a:latin typeface="Arial"/>
            </a:endParaRPr>
          </a:p>
        </p:txBody>
      </p:sp>
      <p:sp>
        <p:nvSpPr>
          <p:cNvPr id="215" name="TextShape 2"/>
          <p:cNvSpPr txBox="1"/>
          <p:nvPr/>
        </p:nvSpPr>
        <p:spPr>
          <a:xfrm>
            <a:off x="609480" y="2036880"/>
            <a:ext cx="10972440" cy="426528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Vuorovaikutuksen edellytyksenä on, että ihmiset todella vaikuttavat toisiinsa ja toistensa sanomiin eivätkä vain reagoi niihin. Tämä ei onnistu ilman kuuntelemista.</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Tehokas kuunteleminen on osa viestintäosaamista</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216" name="TextShape 3"/>
          <p:cNvSpPr txBox="1"/>
          <p:nvPr/>
        </p:nvSpPr>
        <p:spPr>
          <a:xfrm>
            <a:off x="222840" y="6540480"/>
            <a:ext cx="1787400" cy="364680"/>
          </a:xfrm>
          <a:prstGeom prst="rect">
            <a:avLst/>
          </a:prstGeom>
          <a:noFill/>
          <a:ln>
            <a:noFill/>
          </a:ln>
        </p:spPr>
        <p:txBody>
          <a:bodyPr anchor="ctr">
            <a:noAutofit/>
          </a:bodyPr>
          <a:p>
            <a:pPr>
              <a:lnSpc>
                <a:spcPct val="100000"/>
              </a:lnSpc>
            </a:pPr>
            <a:fld id="{5AA7C847-2BCD-4DD3-9240-744CF0F2F05E}"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1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1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4C51517E-E731-4389-B351-0D55BF1591D2}"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609480" y="68256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Näistä voi aloittaa</a:t>
            </a:r>
            <a:endParaRPr b="0" lang="en-US" sz="4000" spc="-1" strike="noStrike">
              <a:solidFill>
                <a:srgbClr val="000000"/>
              </a:solidFill>
              <a:latin typeface="Arial"/>
            </a:endParaRPr>
          </a:p>
        </p:txBody>
      </p:sp>
      <p:sp>
        <p:nvSpPr>
          <p:cNvPr id="220" name="TextShape 2"/>
          <p:cNvSpPr txBox="1"/>
          <p:nvPr/>
        </p:nvSpPr>
        <p:spPr>
          <a:xfrm>
            <a:off x="609480" y="1560600"/>
            <a:ext cx="10972440" cy="426528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Brownell, J. (2010). </a:t>
            </a:r>
            <a:r>
              <a:rPr b="0" i="1" lang="en-US" sz="3000" spc="-1" strike="noStrike">
                <a:solidFill>
                  <a:srgbClr val="000000"/>
                </a:solidFill>
                <a:latin typeface="Arial"/>
                <a:ea typeface="Geneva"/>
              </a:rPr>
              <a:t>Listening; Attitudes, principles and skills.</a:t>
            </a:r>
            <a:r>
              <a:rPr b="0" lang="en-US" sz="3000" spc="-1" strike="noStrike">
                <a:solidFill>
                  <a:srgbClr val="000000"/>
                </a:solidFill>
                <a:latin typeface="Arial"/>
                <a:ea typeface="Geneva"/>
              </a:rPr>
              <a:t> Boston: Pearson.</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Välikoski, T-R. &amp; Lindberg, N. (2011). </a:t>
            </a:r>
            <a:r>
              <a:rPr b="0" i="1" lang="en-US" sz="3000" spc="-1" strike="noStrike">
                <a:solidFill>
                  <a:srgbClr val="000000"/>
                </a:solidFill>
                <a:latin typeface="Arial"/>
                <a:ea typeface="Geneva"/>
              </a:rPr>
              <a:t>Yksityisyyden viestinnällinen säätely ja kuunteleminen nuorten aikuisten matkapuhelinkeskusteluissa.</a:t>
            </a:r>
            <a:r>
              <a:rPr b="0" lang="en-US" sz="3000" spc="-1" strike="noStrike">
                <a:solidFill>
                  <a:srgbClr val="000000"/>
                </a:solidFill>
                <a:latin typeface="Arial"/>
                <a:ea typeface="Geneva"/>
              </a:rPr>
              <a:t> PROLOGI, Puheviestinnän vuosikirja, 86–102. http://prologos.fi/prologi/index.php?page=- vuosikirjat&amp;year=2011</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Wolvin, A. D. (toim.) (2010). </a:t>
            </a:r>
            <a:r>
              <a:rPr b="0" i="1" lang="en-US" sz="3000" spc="-1" strike="noStrike">
                <a:solidFill>
                  <a:srgbClr val="000000"/>
                </a:solidFill>
                <a:latin typeface="Arial"/>
                <a:ea typeface="Geneva"/>
              </a:rPr>
              <a:t>Listening and Human Communication in the 21st Century. </a:t>
            </a:r>
            <a:r>
              <a:rPr b="0" lang="en-US" sz="3000" spc="-1" strike="noStrike">
                <a:solidFill>
                  <a:srgbClr val="000000"/>
                </a:solidFill>
                <a:latin typeface="Arial"/>
                <a:ea typeface="Geneva"/>
              </a:rPr>
              <a:t>Chichester: Wiley-Blackwell.</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221" name="TextShape 3"/>
          <p:cNvSpPr txBox="1"/>
          <p:nvPr/>
        </p:nvSpPr>
        <p:spPr>
          <a:xfrm>
            <a:off x="222840" y="6540480"/>
            <a:ext cx="1787400" cy="364680"/>
          </a:xfrm>
          <a:prstGeom prst="rect">
            <a:avLst/>
          </a:prstGeom>
          <a:noFill/>
          <a:ln>
            <a:noFill/>
          </a:ln>
        </p:spPr>
        <p:txBody>
          <a:bodyPr anchor="ctr">
            <a:noAutofit/>
          </a:bodyPr>
          <a:p>
            <a:pPr>
              <a:lnSpc>
                <a:spcPct val="100000"/>
              </a:lnSpc>
            </a:pPr>
            <a:fld id="{80E68B28-984B-4C91-BEA5-D8D4565B89E5}"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22"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23"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715068FD-57F4-4F88-A75F-B9822E91C2BD}"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609480" y="922320"/>
            <a:ext cx="10972440" cy="995760"/>
          </a:xfrm>
          <a:prstGeom prst="rect">
            <a:avLst/>
          </a:prstGeom>
          <a:noFill/>
          <a:ln>
            <a:noFill/>
          </a:ln>
        </p:spPr>
        <p:txBody>
          <a:bodyPr anchor="ctr">
            <a:noAutofit/>
          </a:bodyPr>
          <a:p>
            <a:pPr algn="ctr">
              <a:lnSpc>
                <a:spcPct val="100000"/>
              </a:lnSpc>
            </a:pPr>
            <a:br/>
            <a:r>
              <a:rPr b="1" lang="en-US" sz="3600" spc="-1" strike="noStrike">
                <a:solidFill>
                  <a:srgbClr val="153f82"/>
                </a:solidFill>
                <a:latin typeface="Arial"/>
                <a:ea typeface="Geneva"/>
              </a:rPr>
              <a:t>Osaava kuuntelija on vuorovaikutuksen monitaituri</a:t>
            </a:r>
            <a:br/>
            <a:endParaRPr b="0" lang="en-US" sz="3600" spc="-1" strike="noStrike">
              <a:solidFill>
                <a:srgbClr val="000000"/>
              </a:solidFill>
              <a:latin typeface="Arial"/>
            </a:endParaRPr>
          </a:p>
        </p:txBody>
      </p:sp>
      <p:sp>
        <p:nvSpPr>
          <p:cNvPr id="225" name="TextShape 2"/>
          <p:cNvSpPr txBox="1"/>
          <p:nvPr/>
        </p:nvSpPr>
        <p:spPr>
          <a:xfrm>
            <a:off x="502200" y="2094480"/>
            <a:ext cx="10972440" cy="4265280"/>
          </a:xfrm>
          <a:prstGeom prst="rect">
            <a:avLst/>
          </a:prstGeom>
          <a:noFill/>
          <a:ln>
            <a:noFill/>
          </a:ln>
        </p:spPr>
        <p:txBody>
          <a:bodyPr>
            <a:noAutofit/>
          </a:bodyPr>
          <a:p>
            <a:pPr>
              <a:lnSpc>
                <a:spcPct val="100000"/>
              </a:lnSpc>
              <a:spcBef>
                <a:spcPts val="561"/>
              </a:spcBef>
            </a:pPr>
            <a:r>
              <a:rPr b="0" lang="en-US" sz="2800" spc="-1" strike="noStrike">
                <a:solidFill>
                  <a:srgbClr val="000000"/>
                </a:solidFill>
                <a:latin typeface="Arial"/>
                <a:ea typeface="Geneva"/>
              </a:rPr>
              <a:t>Kuuntelemista voi tehdä näkyväksi erilaisten viestintätekojen lisäksi myös erilaisin mittarein.</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Mittareilla on käyttöä esimerkiksi rekrytointitilanteessa haettaessa henkilöä tehtävään, jossa pitää sietää painetta, pystyä keskittymään ja poimimaan informaatiosta relevantti osuus nopeasti.</a:t>
            </a:r>
            <a:endParaRPr b="0" lang="en-US" sz="2800" spc="-1" strike="noStrike">
              <a:solidFill>
                <a:srgbClr val="000000"/>
              </a:solidFill>
              <a:latin typeface="Arial"/>
            </a:endParaRPr>
          </a:p>
          <a:p>
            <a:pPr marL="343080" indent="-342720">
              <a:lnSpc>
                <a:spcPct val="100000"/>
              </a:lnSpc>
              <a:spcBef>
                <a:spcPts val="561"/>
              </a:spcBef>
              <a:buClr>
                <a:srgbClr val="153f82"/>
              </a:buClr>
              <a:buFont typeface="Arial"/>
              <a:buChar char="•"/>
            </a:pPr>
            <a:r>
              <a:rPr b="0" lang="en-US" sz="2800" spc="-1" strike="noStrike">
                <a:solidFill>
                  <a:srgbClr val="000000"/>
                </a:solidFill>
                <a:latin typeface="Arial"/>
                <a:ea typeface="Geneva"/>
              </a:rPr>
              <a:t>Tai täytettäessä tehtävää, jossa on hoidettava vuorovaikutus-suhteita erityisen tarkoituksenmukaisella tavalla mm. hoito- tai kasvatuksellisessa ympäristössä</a:t>
            </a:r>
            <a:endParaRPr b="0" lang="en-US" sz="2800" spc="-1" strike="noStrike">
              <a:solidFill>
                <a:srgbClr val="000000"/>
              </a:solidFill>
              <a:latin typeface="Arial"/>
            </a:endParaRPr>
          </a:p>
          <a:p>
            <a:pPr>
              <a:lnSpc>
                <a:spcPct val="100000"/>
              </a:lnSpc>
              <a:spcBef>
                <a:spcPts val="601"/>
              </a:spcBef>
            </a:pPr>
            <a:endParaRPr b="0" lang="en-US" sz="2800" spc="-1" strike="noStrike">
              <a:solidFill>
                <a:srgbClr val="000000"/>
              </a:solidFill>
              <a:latin typeface="Arial"/>
            </a:endParaRPr>
          </a:p>
        </p:txBody>
      </p:sp>
      <p:sp>
        <p:nvSpPr>
          <p:cNvPr id="226" name="TextShape 3"/>
          <p:cNvSpPr txBox="1"/>
          <p:nvPr/>
        </p:nvSpPr>
        <p:spPr>
          <a:xfrm>
            <a:off x="222840" y="6540480"/>
            <a:ext cx="1787400" cy="364680"/>
          </a:xfrm>
          <a:prstGeom prst="rect">
            <a:avLst/>
          </a:prstGeom>
          <a:noFill/>
          <a:ln>
            <a:noFill/>
          </a:ln>
        </p:spPr>
        <p:txBody>
          <a:bodyPr anchor="ctr">
            <a:noAutofit/>
          </a:bodyPr>
          <a:p>
            <a:pPr>
              <a:lnSpc>
                <a:spcPct val="100000"/>
              </a:lnSpc>
            </a:pPr>
            <a:fld id="{33BC8A37-3364-414A-932B-2E3D67BC0052}"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2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2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0EBDF7CA-905E-49B5-BAC5-B9C134458D09}"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609480" y="795960"/>
            <a:ext cx="10972440" cy="1003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Osaava kuuntelija on vuorovaikutuksen monitaituri</a:t>
            </a:r>
            <a:endParaRPr b="0" lang="en-US" sz="4000" spc="-1" strike="noStrike">
              <a:solidFill>
                <a:srgbClr val="000000"/>
              </a:solidFill>
              <a:latin typeface="Arial"/>
            </a:endParaRPr>
          </a:p>
        </p:txBody>
      </p:sp>
      <p:sp>
        <p:nvSpPr>
          <p:cNvPr id="230" name="TextShape 2"/>
          <p:cNvSpPr txBox="1"/>
          <p:nvPr/>
        </p:nvSpPr>
        <p:spPr>
          <a:xfrm>
            <a:off x="609480" y="2036880"/>
            <a:ext cx="10972440" cy="4265280"/>
          </a:xfrm>
          <a:prstGeom prst="rect">
            <a:avLst/>
          </a:prstGeom>
          <a:noFill/>
          <a:ln>
            <a:noFill/>
          </a:ln>
        </p:spPr>
        <p:txBody>
          <a:bodyPr>
            <a:noAutofit/>
          </a:bodyPr>
          <a:p>
            <a:pPr marL="343080" indent="-342720">
              <a:lnSpc>
                <a:spcPct val="100000"/>
              </a:lnSpc>
              <a:spcBef>
                <a:spcPts val="641"/>
              </a:spcBef>
              <a:buClr>
                <a:srgbClr val="153f82"/>
              </a:buClr>
              <a:buFont typeface="Arial"/>
              <a:buChar char="•"/>
            </a:pPr>
            <a:r>
              <a:rPr b="0" lang="en-US" sz="3200" spc="-1" strike="noStrike">
                <a:solidFill>
                  <a:srgbClr val="000000"/>
                </a:solidFill>
                <a:latin typeface="Arial"/>
                <a:ea typeface="Geneva"/>
              </a:rPr>
              <a:t>Mittareilla on käyttöä myös, jos halutaan tehdä perusteellinen yleisöanalyysi esimerkiksi sidosryhmä- tilaisuutta valmisteltaessa.</a:t>
            </a:r>
            <a:endParaRPr b="0" lang="en-US" sz="32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Kun puhuja tietää, millaisia kuuntelijat ovat, hän voi suunnata sanomansa juuri kyseiselle yleisölle tarkoituksenmukaisella tavalla.</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231" name="TextShape 3"/>
          <p:cNvSpPr txBox="1"/>
          <p:nvPr/>
        </p:nvSpPr>
        <p:spPr>
          <a:xfrm>
            <a:off x="222840" y="6540480"/>
            <a:ext cx="1787400" cy="364680"/>
          </a:xfrm>
          <a:prstGeom prst="rect">
            <a:avLst/>
          </a:prstGeom>
          <a:noFill/>
          <a:ln>
            <a:noFill/>
          </a:ln>
        </p:spPr>
        <p:txBody>
          <a:bodyPr anchor="ctr">
            <a:noAutofit/>
          </a:bodyPr>
          <a:p>
            <a:pPr>
              <a:lnSpc>
                <a:spcPct val="100000"/>
              </a:lnSpc>
            </a:pPr>
            <a:fld id="{EDF9C507-B857-48E7-83CB-642B65878749}"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32"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33"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E5A383C3-0036-496E-9EF8-2D3025601578}"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595800" y="76104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Esityksessä käytettyjä lähteitä mm. </a:t>
            </a:r>
            <a:endParaRPr b="0" lang="en-US" sz="4000" spc="-1" strike="noStrike">
              <a:solidFill>
                <a:srgbClr val="000000"/>
              </a:solidFill>
              <a:latin typeface="Arial"/>
            </a:endParaRPr>
          </a:p>
        </p:txBody>
      </p:sp>
      <p:sp>
        <p:nvSpPr>
          <p:cNvPr id="144" name="TextShape 2"/>
          <p:cNvSpPr txBox="1"/>
          <p:nvPr/>
        </p:nvSpPr>
        <p:spPr>
          <a:xfrm>
            <a:off x="609480" y="1800360"/>
            <a:ext cx="10972440" cy="426528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0" lang="en-US" sz="2800" spc="-1" strike="noStrike">
                <a:solidFill>
                  <a:srgbClr val="000000"/>
                </a:solidFill>
                <a:latin typeface="Arial"/>
                <a:ea typeface="Geneva"/>
              </a:rPr>
              <a:t>Tuula-Riitta</a:t>
            </a:r>
            <a:r>
              <a:rPr b="0" lang="en-US" sz="3000" spc="-1" strike="noStrike">
                <a:solidFill>
                  <a:srgbClr val="000000"/>
                </a:solidFill>
                <a:latin typeface="Arial"/>
                <a:ea typeface="Geneva"/>
              </a:rPr>
              <a:t> Välikoski</a:t>
            </a:r>
            <a:r>
              <a:rPr b="1" lang="en-US" sz="3000" spc="-1" strike="noStrike">
                <a:solidFill>
                  <a:srgbClr val="000000"/>
                </a:solidFill>
                <a:latin typeface="Arial"/>
                <a:ea typeface="Geneva"/>
              </a:rPr>
              <a:t>, </a:t>
            </a:r>
            <a:r>
              <a:rPr b="0" lang="en-US" sz="3000" spc="-1" strike="noStrike">
                <a:solidFill>
                  <a:srgbClr val="000000"/>
                </a:solidFill>
                <a:latin typeface="Arial"/>
                <a:ea typeface="Geneva"/>
              </a:rPr>
              <a:t>15.6.2015 - Tutkimusartikkeli "</a:t>
            </a:r>
            <a:r>
              <a:rPr b="0" i="1" lang="en-US" sz="3000" spc="-1" strike="noStrike">
                <a:solidFill>
                  <a:srgbClr val="000000"/>
                </a:solidFill>
                <a:latin typeface="Arial"/>
                <a:ea typeface="Geneva"/>
              </a:rPr>
              <a:t>Kuuntelemisen taito”                       </a:t>
            </a:r>
            <a:endParaRPr b="0" lang="en-US" sz="3000" spc="-1" strike="noStrike">
              <a:solidFill>
                <a:srgbClr val="000000"/>
              </a:solidFill>
              <a:latin typeface="Arial"/>
            </a:endParaRPr>
          </a:p>
          <a:p>
            <a:pPr lvl="1" marL="743040" indent="-285480">
              <a:lnSpc>
                <a:spcPct val="100000"/>
              </a:lnSpc>
              <a:spcBef>
                <a:spcPts val="519"/>
              </a:spcBef>
              <a:buClr>
                <a:srgbClr val="000000"/>
              </a:buClr>
              <a:buFont typeface="Arial"/>
              <a:buChar char="–"/>
            </a:pPr>
            <a:r>
              <a:rPr b="0" lang="en-US" sz="2600" spc="-1" strike="noStrike">
                <a:solidFill>
                  <a:srgbClr val="000000"/>
                </a:solidFill>
                <a:latin typeface="Arial"/>
                <a:ea typeface="Geneva"/>
              </a:rPr>
              <a:t>Kirjoittaja toimii puheviestinnän yliopistonlehtorina Tampereen yliopistossa. </a:t>
            </a:r>
            <a:endParaRPr b="0" lang="en-US" sz="2600" spc="-1" strike="noStrike">
              <a:solidFill>
                <a:srgbClr val="000000"/>
              </a:solidFill>
              <a:latin typeface="Arial"/>
            </a:endParaRPr>
          </a:p>
          <a:p>
            <a:pPr lvl="1" marL="743040" indent="-285480">
              <a:lnSpc>
                <a:spcPct val="100000"/>
              </a:lnSpc>
              <a:spcBef>
                <a:spcPts val="519"/>
              </a:spcBef>
              <a:buClr>
                <a:srgbClr val="000000"/>
              </a:buClr>
              <a:buFont typeface="Arial"/>
              <a:buChar char="–"/>
            </a:pPr>
            <a:r>
              <a:rPr b="0" lang="en-US" sz="2600" spc="-1" strike="noStrike">
                <a:solidFill>
                  <a:srgbClr val="000000"/>
                </a:solidFill>
                <a:latin typeface="Arial"/>
                <a:ea typeface="Geneva"/>
              </a:rPr>
              <a:t>Yliopistonlehtori, filosofian tohtori, hallintotieteen maisteri, logonomi, oikeussaliviestinnän dosentti Itä-Suomen yliopistossa</a:t>
            </a:r>
            <a:endParaRPr b="0" lang="en-US" sz="26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2800" spc="-1" strike="noStrike">
                <a:solidFill>
                  <a:srgbClr val="000000"/>
                </a:solidFill>
                <a:latin typeface="Arial"/>
                <a:ea typeface="Geneva"/>
              </a:rPr>
              <a:t>Minna Rasila ja Maria Pitkonen</a:t>
            </a:r>
            <a:r>
              <a:rPr b="1" lang="en-US" sz="3000" spc="-1" strike="noStrike">
                <a:solidFill>
                  <a:srgbClr val="000000"/>
                </a:solidFill>
                <a:latin typeface="Arial"/>
                <a:ea typeface="Geneva"/>
              </a:rPr>
              <a:t>, </a:t>
            </a:r>
            <a:r>
              <a:rPr b="0" lang="en-US" sz="3000" spc="-1" strike="noStrike">
                <a:solidFill>
                  <a:srgbClr val="000000"/>
                </a:solidFill>
                <a:latin typeface="Arial"/>
                <a:ea typeface="Geneva"/>
              </a:rPr>
              <a:t>Kuuntelemisen tärkeä taito</a:t>
            </a: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Lions International</a:t>
            </a:r>
            <a:r>
              <a:rPr b="1" lang="en-US" sz="3000" spc="-1" strike="noStrike">
                <a:solidFill>
                  <a:srgbClr val="000000"/>
                </a:solidFill>
                <a:latin typeface="Arial"/>
                <a:ea typeface="Geneva"/>
              </a:rPr>
              <a:t>,  </a:t>
            </a:r>
            <a:r>
              <a:rPr b="0" lang="en-US" sz="3000" spc="-1" strike="noStrike">
                <a:solidFill>
                  <a:srgbClr val="000000"/>
                </a:solidFill>
                <a:latin typeface="Arial"/>
                <a:ea typeface="Geneva"/>
              </a:rPr>
              <a:t>1VDG -ohjelmakokonaisuus</a:t>
            </a:r>
            <a:endParaRPr b="0" lang="en-US" sz="3000" spc="-1" strike="noStrike">
              <a:solidFill>
                <a:srgbClr val="000000"/>
              </a:solidFill>
              <a:latin typeface="Arial"/>
            </a:endParaRPr>
          </a:p>
        </p:txBody>
      </p:sp>
      <p:sp>
        <p:nvSpPr>
          <p:cNvPr id="145" name="TextShape 3"/>
          <p:cNvSpPr txBox="1"/>
          <p:nvPr/>
        </p:nvSpPr>
        <p:spPr>
          <a:xfrm>
            <a:off x="222840" y="6540480"/>
            <a:ext cx="1787400" cy="364680"/>
          </a:xfrm>
          <a:prstGeom prst="rect">
            <a:avLst/>
          </a:prstGeom>
          <a:noFill/>
          <a:ln>
            <a:noFill/>
          </a:ln>
        </p:spPr>
        <p:txBody>
          <a:bodyPr anchor="ctr">
            <a:noAutofit/>
          </a:bodyPr>
          <a:p>
            <a:pPr>
              <a:lnSpc>
                <a:spcPct val="100000"/>
              </a:lnSpc>
            </a:pPr>
            <a:fld id="{1450E377-C80C-499D-B7DD-6C5A50649096}"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46"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47"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7B5F0211-470A-4C87-BD07-D399E3587CC6}"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609480" y="912960"/>
            <a:ext cx="10972440" cy="877680"/>
          </a:xfrm>
          <a:prstGeom prst="rect">
            <a:avLst/>
          </a:prstGeom>
          <a:noFill/>
          <a:ln>
            <a:noFill/>
          </a:ln>
        </p:spPr>
        <p:txBody>
          <a:bodyPr anchor="ctr">
            <a:noAutofit/>
          </a:bodyPr>
          <a:p>
            <a:endParaRPr b="0" lang="en-US" sz="1800" spc="-1" strike="noStrike">
              <a:solidFill>
                <a:srgbClr val="000000"/>
              </a:solidFill>
              <a:latin typeface="Arial"/>
            </a:endParaRPr>
          </a:p>
        </p:txBody>
      </p:sp>
      <p:sp>
        <p:nvSpPr>
          <p:cNvPr id="235" name="TextShape 2"/>
          <p:cNvSpPr txBox="1"/>
          <p:nvPr/>
        </p:nvSpPr>
        <p:spPr>
          <a:xfrm>
            <a:off x="595800" y="1809360"/>
            <a:ext cx="10972440" cy="4265280"/>
          </a:xfrm>
          <a:prstGeom prst="rect">
            <a:avLst/>
          </a:prstGeom>
          <a:noFill/>
          <a:ln>
            <a:noFill/>
          </a:ln>
        </p:spPr>
        <p:txBody>
          <a:bodyPr>
            <a:noAutofit/>
          </a:bodyPr>
          <a:p>
            <a:pPr>
              <a:lnSpc>
                <a:spcPct val="100000"/>
              </a:lnSpc>
              <a:spcBef>
                <a:spcPts val="601"/>
              </a:spcBef>
            </a:pPr>
            <a:endParaRPr b="0" lang="en-US" sz="3000" spc="-1" strike="noStrike">
              <a:solidFill>
                <a:srgbClr val="000000"/>
              </a:solidFill>
              <a:latin typeface="Arial"/>
            </a:endParaRPr>
          </a:p>
          <a:p>
            <a:pPr marL="399960">
              <a:lnSpc>
                <a:spcPct val="100000"/>
              </a:lnSpc>
              <a:spcBef>
                <a:spcPts val="519"/>
              </a:spcBef>
            </a:pPr>
            <a:endParaRPr b="0" lang="en-US" sz="3000" spc="-1" strike="noStrike">
              <a:solidFill>
                <a:srgbClr val="000000"/>
              </a:solidFill>
              <a:latin typeface="Arial"/>
            </a:endParaRPr>
          </a:p>
        </p:txBody>
      </p:sp>
      <p:sp>
        <p:nvSpPr>
          <p:cNvPr id="236" name="TextShape 3"/>
          <p:cNvSpPr txBox="1"/>
          <p:nvPr/>
        </p:nvSpPr>
        <p:spPr>
          <a:xfrm>
            <a:off x="222840" y="6540480"/>
            <a:ext cx="1787400" cy="364680"/>
          </a:xfrm>
          <a:prstGeom prst="rect">
            <a:avLst/>
          </a:prstGeom>
          <a:noFill/>
          <a:ln>
            <a:noFill/>
          </a:ln>
        </p:spPr>
        <p:txBody>
          <a:bodyPr anchor="ctr">
            <a:noAutofit/>
          </a:bodyPr>
          <a:p>
            <a:pPr>
              <a:lnSpc>
                <a:spcPct val="100000"/>
              </a:lnSpc>
            </a:pPr>
            <a:fld id="{6C668E93-F563-4A69-8BA1-9947F7DFC1A9}"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237"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238"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72813EE6-8960-4125-9D6C-01616AA962BF}"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609480" y="92232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Kuunteleminen</a:t>
            </a:r>
            <a:endParaRPr b="0" lang="en-US" sz="4000" spc="-1" strike="noStrike">
              <a:solidFill>
                <a:srgbClr val="000000"/>
              </a:solidFill>
              <a:latin typeface="Arial"/>
            </a:endParaRPr>
          </a:p>
        </p:txBody>
      </p:sp>
      <p:sp>
        <p:nvSpPr>
          <p:cNvPr id="149" name="TextShape 2"/>
          <p:cNvSpPr txBox="1"/>
          <p:nvPr/>
        </p:nvSpPr>
        <p:spPr>
          <a:xfrm>
            <a:off x="609480" y="2036880"/>
            <a:ext cx="10972440" cy="4265280"/>
          </a:xfrm>
          <a:prstGeom prst="rect">
            <a:avLst/>
          </a:prstGeom>
          <a:noFill/>
          <a:ln>
            <a:noFill/>
          </a:ln>
        </p:spPr>
        <p:txBody>
          <a:bodyPr>
            <a:noAutofit/>
          </a:bodyPr>
          <a:p>
            <a:pPr marL="399960" algn="ctr">
              <a:lnSpc>
                <a:spcPct val="100000"/>
              </a:lnSpc>
              <a:spcBef>
                <a:spcPts val="561"/>
              </a:spcBef>
            </a:pPr>
            <a:r>
              <a:rPr b="0" lang="en-US" sz="2800" spc="-1" strike="noStrike">
                <a:solidFill>
                  <a:srgbClr val="000000"/>
                </a:solidFill>
                <a:latin typeface="Arial"/>
                <a:ea typeface="Geneva"/>
              </a:rPr>
              <a:t>Kuunteleminen on yksilönsisäistä toimintaa, mutta se tulee havaittavaksi vuorovaikutuksessa erilaisina viestintätekoina. (Ilomäki &amp; Välikoski, 2007.) Viestintäteko voi olla vaikkapa hiljaisuus, kysymys tai kanssaviestijän halaaminen.</a:t>
            </a:r>
            <a:endParaRPr b="0" lang="en-US" sz="2800" spc="-1" strike="noStrike">
              <a:solidFill>
                <a:srgbClr val="000000"/>
              </a:solidFill>
              <a:latin typeface="Arial"/>
            </a:endParaRPr>
          </a:p>
          <a:p>
            <a:pPr algn="ctr">
              <a:lnSpc>
                <a:spcPct val="100000"/>
              </a:lnSpc>
              <a:spcBef>
                <a:spcPts val="601"/>
              </a:spcBef>
            </a:pPr>
            <a:endParaRPr b="0" lang="en-US" sz="2800" spc="-1" strike="noStrike">
              <a:solidFill>
                <a:srgbClr val="000000"/>
              </a:solidFill>
              <a:latin typeface="Arial"/>
            </a:endParaRPr>
          </a:p>
        </p:txBody>
      </p:sp>
      <p:sp>
        <p:nvSpPr>
          <p:cNvPr id="150" name="TextShape 3"/>
          <p:cNvSpPr txBox="1"/>
          <p:nvPr/>
        </p:nvSpPr>
        <p:spPr>
          <a:xfrm>
            <a:off x="222840" y="6540480"/>
            <a:ext cx="1787400" cy="364680"/>
          </a:xfrm>
          <a:prstGeom prst="rect">
            <a:avLst/>
          </a:prstGeom>
          <a:noFill/>
          <a:ln>
            <a:noFill/>
          </a:ln>
        </p:spPr>
        <p:txBody>
          <a:bodyPr anchor="ctr">
            <a:noAutofit/>
          </a:bodyPr>
          <a:p>
            <a:pPr>
              <a:lnSpc>
                <a:spcPct val="100000"/>
              </a:lnSpc>
            </a:pPr>
            <a:fld id="{8C07C3CB-8318-4E7B-92E6-8710157361CD}"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51"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52"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1D23C12C-3144-4868-ACFC-ACB3F512AA50}"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595800" y="578880"/>
            <a:ext cx="10972440" cy="7768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Kuunteleminen lähtee yksilöstä </a:t>
            </a:r>
            <a:endParaRPr b="0" lang="en-US" sz="4000" spc="-1" strike="noStrike">
              <a:solidFill>
                <a:srgbClr val="000000"/>
              </a:solidFill>
              <a:latin typeface="Arial"/>
            </a:endParaRPr>
          </a:p>
        </p:txBody>
      </p:sp>
      <p:sp>
        <p:nvSpPr>
          <p:cNvPr id="154" name="TextShape 2"/>
          <p:cNvSpPr txBox="1"/>
          <p:nvPr/>
        </p:nvSpPr>
        <p:spPr>
          <a:xfrm>
            <a:off x="512640" y="1441440"/>
            <a:ext cx="10972440" cy="4862160"/>
          </a:xfrm>
          <a:prstGeom prst="rect">
            <a:avLst/>
          </a:prstGeom>
          <a:noFill/>
          <a:ln>
            <a:noFill/>
          </a:ln>
        </p:spPr>
        <p:txBody>
          <a:bodyPr>
            <a:noAutofit/>
          </a:bodyPr>
          <a:p>
            <a:pPr marL="343080" indent="-342720">
              <a:lnSpc>
                <a:spcPct val="100000"/>
              </a:lnSpc>
              <a:spcBef>
                <a:spcPts val="479"/>
              </a:spcBef>
              <a:buClr>
                <a:srgbClr val="153f82"/>
              </a:buClr>
              <a:buFont typeface="Arial"/>
              <a:buChar char="•"/>
            </a:pPr>
            <a:r>
              <a:rPr b="0" lang="en-US" sz="2400" spc="-1" strike="noStrike">
                <a:solidFill>
                  <a:srgbClr val="000000"/>
                </a:solidFill>
                <a:latin typeface="Arial"/>
                <a:ea typeface="Geneva"/>
              </a:rPr>
              <a:t>Kuuntelemista </a:t>
            </a:r>
            <a:r>
              <a:rPr b="1" i="1" lang="en-US" sz="2400" spc="-1" strike="noStrike">
                <a:solidFill>
                  <a:srgbClr val="000000"/>
                </a:solidFill>
                <a:latin typeface="Arial"/>
                <a:ea typeface="Geneva"/>
              </a:rPr>
              <a:t>käytetään</a:t>
            </a:r>
            <a:r>
              <a:rPr b="0" lang="en-US" sz="2400" spc="-1" strike="noStrike">
                <a:solidFill>
                  <a:srgbClr val="000000"/>
                </a:solidFill>
                <a:latin typeface="Arial"/>
                <a:ea typeface="Geneva"/>
              </a:rPr>
              <a:t> ja </a:t>
            </a:r>
            <a:r>
              <a:rPr b="1" i="1" lang="en-US" sz="2400" spc="-1" strike="noStrike">
                <a:solidFill>
                  <a:srgbClr val="000000"/>
                </a:solidFill>
                <a:latin typeface="Arial"/>
                <a:ea typeface="Geneva"/>
              </a:rPr>
              <a:t>näytetään</a:t>
            </a:r>
            <a:r>
              <a:rPr b="0" lang="en-US" sz="2400" spc="-1" strike="noStrike">
                <a:solidFill>
                  <a:srgbClr val="000000"/>
                </a:solidFill>
                <a:latin typeface="Arial"/>
                <a:ea typeface="Geneva"/>
              </a:rPr>
              <a:t> erilaisissa vuorovaikutussuhteissa.</a:t>
            </a:r>
            <a:endParaRPr b="0" lang="en-US" sz="2400" spc="-1" strike="noStrike">
              <a:solidFill>
                <a:srgbClr val="000000"/>
              </a:solidFill>
              <a:latin typeface="Arial"/>
            </a:endParaRPr>
          </a:p>
          <a:p>
            <a:pPr marL="343080" indent="-342720">
              <a:lnSpc>
                <a:spcPct val="100000"/>
              </a:lnSpc>
              <a:spcBef>
                <a:spcPts val="479"/>
              </a:spcBef>
              <a:buClr>
                <a:srgbClr val="153f82"/>
              </a:buClr>
              <a:buFont typeface="Arial"/>
              <a:buChar char="•"/>
            </a:pPr>
            <a:r>
              <a:rPr b="0" lang="en-US" sz="2400" spc="-1" strike="noStrike">
                <a:solidFill>
                  <a:srgbClr val="000000"/>
                </a:solidFill>
                <a:latin typeface="Arial"/>
                <a:ea typeface="Geneva"/>
              </a:rPr>
              <a:t>Kuuntelemisen funktiona on yleisesti informaation kerääminen.</a:t>
            </a:r>
            <a:endParaRPr b="0" lang="en-US" sz="2400" spc="-1" strike="noStrike">
              <a:solidFill>
                <a:srgbClr val="000000"/>
              </a:solidFill>
              <a:latin typeface="Arial"/>
            </a:endParaRPr>
          </a:p>
          <a:p>
            <a:pPr marL="343080" indent="-342720">
              <a:lnSpc>
                <a:spcPct val="100000"/>
              </a:lnSpc>
              <a:spcBef>
                <a:spcPts val="479"/>
              </a:spcBef>
              <a:buClr>
                <a:srgbClr val="153f82"/>
              </a:buClr>
              <a:buFont typeface="Arial"/>
              <a:buChar char="•"/>
            </a:pPr>
            <a:r>
              <a:rPr b="0" lang="en-US" sz="2400" spc="-1" strike="noStrike">
                <a:solidFill>
                  <a:srgbClr val="000000"/>
                </a:solidFill>
                <a:latin typeface="Arial"/>
                <a:ea typeface="Geneva"/>
              </a:rPr>
              <a:t>Informaatiota käytetään asioiden oppimiseen, erilaisten suhteiden rakentamiseen ja ylläpitämiseen sekä kanssaviestijöihin vaikuttamiseen</a:t>
            </a:r>
            <a:endParaRPr b="0" lang="en-US" sz="2400" spc="-1" strike="noStrike">
              <a:solidFill>
                <a:srgbClr val="000000"/>
              </a:solidFill>
              <a:latin typeface="Arial"/>
            </a:endParaRPr>
          </a:p>
          <a:p>
            <a:pPr marL="343080" indent="-342720">
              <a:lnSpc>
                <a:spcPct val="100000"/>
              </a:lnSpc>
              <a:spcBef>
                <a:spcPts val="479"/>
              </a:spcBef>
              <a:buClr>
                <a:srgbClr val="153f82"/>
              </a:buClr>
              <a:buFont typeface="Arial"/>
              <a:buChar char="•"/>
            </a:pPr>
            <a:r>
              <a:rPr b="0" lang="en-US" sz="2400" spc="-1" strike="noStrike">
                <a:solidFill>
                  <a:srgbClr val="000000"/>
                </a:solidFill>
                <a:latin typeface="Arial"/>
                <a:ea typeface="Geneva"/>
              </a:rPr>
              <a:t>Kuunteleminen, sanoman vastaanottaminen, on vuorovaikutuksen keskeisin tapahtuma. Se on vuorovaikutuksen liima.</a:t>
            </a:r>
            <a:endParaRPr b="0" lang="en-US" sz="2400" spc="-1" strike="noStrike">
              <a:solidFill>
                <a:srgbClr val="000000"/>
              </a:solidFill>
              <a:latin typeface="Arial"/>
            </a:endParaRPr>
          </a:p>
          <a:p>
            <a:pPr marL="343080" indent="-342720">
              <a:lnSpc>
                <a:spcPct val="100000"/>
              </a:lnSpc>
              <a:spcBef>
                <a:spcPts val="479"/>
              </a:spcBef>
              <a:buClr>
                <a:srgbClr val="153f82"/>
              </a:buClr>
              <a:buFont typeface="Arial"/>
              <a:buChar char="•"/>
            </a:pPr>
            <a:r>
              <a:rPr b="0" lang="en-US" sz="2400" spc="-1" strike="noStrike">
                <a:solidFill>
                  <a:srgbClr val="000000"/>
                </a:solidFill>
                <a:latin typeface="Arial"/>
                <a:ea typeface="Geneva"/>
              </a:rPr>
              <a:t>Kuunnellessa sanoman merkitykset tulkitaan ja niiden pohjalle rakennetaan oma viestintäkäyttäytyminen, joka vaikuttaa vuorovaikutuksen jatkokehitykseen ja onnistumiseen. </a:t>
            </a:r>
            <a:endParaRPr b="0" lang="en-US" sz="24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2400" spc="-1" strike="noStrike">
                <a:solidFill>
                  <a:srgbClr val="000000"/>
                </a:solidFill>
                <a:latin typeface="Arial"/>
                <a:ea typeface="Geneva"/>
              </a:rPr>
              <a:t>Jos kuuntelija vain prosessoi kuulemaansa eikä osoita kuuntelemistaan, kanssaviestijä ei tiedä, onko heidän välillään vuorovaikutusta lainkaan</a:t>
            </a:r>
            <a:r>
              <a:rPr b="0" lang="en-US" sz="3000" spc="-1" strike="noStrike">
                <a:solidFill>
                  <a:srgbClr val="000000"/>
                </a:solidFill>
                <a:latin typeface="Arial"/>
                <a:ea typeface="Geneva"/>
              </a:rPr>
              <a:t>.</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155" name="TextShape 3"/>
          <p:cNvSpPr txBox="1"/>
          <p:nvPr/>
        </p:nvSpPr>
        <p:spPr>
          <a:xfrm>
            <a:off x="222840" y="6540480"/>
            <a:ext cx="1787400" cy="364680"/>
          </a:xfrm>
          <a:prstGeom prst="rect">
            <a:avLst/>
          </a:prstGeom>
          <a:noFill/>
          <a:ln>
            <a:noFill/>
          </a:ln>
        </p:spPr>
        <p:txBody>
          <a:bodyPr anchor="ctr">
            <a:noAutofit/>
          </a:bodyPr>
          <a:p>
            <a:pPr>
              <a:lnSpc>
                <a:spcPct val="100000"/>
              </a:lnSpc>
            </a:pPr>
            <a:fld id="{787AFFFB-FA88-42F3-89F8-95B7471482E5}"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56"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57"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F790BC88-B78E-4636-8FA0-D304AB664CEA}"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609480" y="922320"/>
            <a:ext cx="10972440" cy="69084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eri tasot </a:t>
            </a:r>
            <a:endParaRPr b="0" lang="en-US" sz="4000" spc="-1" strike="noStrike">
              <a:solidFill>
                <a:srgbClr val="000000"/>
              </a:solidFill>
              <a:latin typeface="Arial"/>
            </a:endParaRPr>
          </a:p>
        </p:txBody>
      </p:sp>
      <p:sp>
        <p:nvSpPr>
          <p:cNvPr id="159" name="TextShape 2"/>
          <p:cNvSpPr txBox="1"/>
          <p:nvPr/>
        </p:nvSpPr>
        <p:spPr>
          <a:xfrm>
            <a:off x="609480" y="1689120"/>
            <a:ext cx="10972440" cy="4494600"/>
          </a:xfrm>
          <a:prstGeom prst="rect">
            <a:avLst/>
          </a:prstGeom>
          <a:noFill/>
          <a:ln>
            <a:noFill/>
          </a:ln>
        </p:spPr>
        <p:txBody>
          <a:bodyPr>
            <a:noAutofit/>
          </a:bodyPr>
          <a:p>
            <a:pPr>
              <a:lnSpc>
                <a:spcPct val="100000"/>
              </a:lnSpc>
              <a:spcBef>
                <a:spcPts val="601"/>
              </a:spcBef>
            </a:pPr>
            <a:endParaRPr b="0" lang="en-US" sz="3000" spc="-1" strike="noStrike">
              <a:solidFill>
                <a:srgbClr val="000000"/>
              </a:solidFill>
              <a:latin typeface="Arial"/>
            </a:endParaRPr>
          </a:p>
          <a:p>
            <a:pPr marL="343080" indent="-342720">
              <a:lnSpc>
                <a:spcPct val="100000"/>
              </a:lnSpc>
              <a:spcBef>
                <a:spcPts val="601"/>
              </a:spcBef>
              <a:buClr>
                <a:srgbClr val="153f82"/>
              </a:buClr>
              <a:buFont typeface="Arial"/>
              <a:buChar char="•"/>
            </a:pPr>
            <a:r>
              <a:rPr b="0" lang="en-US" sz="3000" spc="-1" strike="noStrike">
                <a:solidFill>
                  <a:srgbClr val="000000"/>
                </a:solidFill>
                <a:latin typeface="Arial"/>
                <a:ea typeface="Geneva"/>
              </a:rPr>
              <a:t>Oman kuuntelemisen kehittäminen on kenties paras tapa kehittää omia vuorovaikutustaitojaan. Tiedostamalla oman kuuntelemisen tason, on mahdollista tarttua tilanteeseen välittömästi ja kehittää omasta viestinnästä laadukas ja hyödyllinen kokonaisuus.</a:t>
            </a: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a:p>
            <a:pPr>
              <a:lnSpc>
                <a:spcPct val="100000"/>
              </a:lnSpc>
              <a:spcBef>
                <a:spcPts val="601"/>
              </a:spcBef>
            </a:pPr>
            <a:endParaRPr b="0" lang="en-US" sz="3000" spc="-1" strike="noStrike">
              <a:solidFill>
                <a:srgbClr val="000000"/>
              </a:solidFill>
              <a:latin typeface="Arial"/>
            </a:endParaRPr>
          </a:p>
        </p:txBody>
      </p:sp>
      <p:sp>
        <p:nvSpPr>
          <p:cNvPr id="160" name="TextShape 3"/>
          <p:cNvSpPr txBox="1"/>
          <p:nvPr/>
        </p:nvSpPr>
        <p:spPr>
          <a:xfrm>
            <a:off x="222840" y="6540480"/>
            <a:ext cx="1787400" cy="364680"/>
          </a:xfrm>
          <a:prstGeom prst="rect">
            <a:avLst/>
          </a:prstGeom>
          <a:noFill/>
          <a:ln>
            <a:noFill/>
          </a:ln>
        </p:spPr>
        <p:txBody>
          <a:bodyPr anchor="ctr">
            <a:noAutofit/>
          </a:bodyPr>
          <a:p>
            <a:pPr>
              <a:lnSpc>
                <a:spcPct val="100000"/>
              </a:lnSpc>
            </a:pPr>
            <a:fld id="{CD8812AB-55E1-4715-9FC7-B41452B1FB9E}"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61"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62"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0AD74810-E081-44AA-BA3A-8E5B7084E50D}"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609480" y="653400"/>
            <a:ext cx="10972440" cy="6004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eri tasot 6/1-3</a:t>
            </a:r>
            <a:endParaRPr b="0" lang="en-US" sz="4000" spc="-1" strike="noStrike">
              <a:solidFill>
                <a:srgbClr val="000000"/>
              </a:solidFill>
              <a:latin typeface="Arial"/>
            </a:endParaRPr>
          </a:p>
        </p:txBody>
      </p:sp>
      <p:sp>
        <p:nvSpPr>
          <p:cNvPr id="164" name="TextShape 2"/>
          <p:cNvSpPr txBox="1"/>
          <p:nvPr/>
        </p:nvSpPr>
        <p:spPr>
          <a:xfrm>
            <a:off x="609480" y="1346760"/>
            <a:ext cx="10972440" cy="484776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Kuuntelematon kuulija</a:t>
            </a:r>
            <a:endParaRPr b="0" lang="en-US" sz="30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On kuuntelevinaan ja ehkä jopa elein ja äännähdyksin antaa vaikutelman kuuntelemisesta. Tosiasiassa kuuntelijan ajatukset ovat muissa asioissa eikä kuuntelija kuule puhujaa ja puhujan asiaa.</a:t>
            </a:r>
            <a:endParaRPr b="0" lang="en-US" sz="20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Itsekkään kuuntelemisen taso</a:t>
            </a:r>
            <a:r>
              <a:rPr b="1" lang="en-US" sz="2400" spc="-1" strike="noStrike">
                <a:solidFill>
                  <a:srgbClr val="000000"/>
                </a:solidFill>
                <a:latin typeface="Arial"/>
                <a:ea typeface="Geneva"/>
              </a:rPr>
              <a:t> </a:t>
            </a:r>
            <a:endParaRPr b="0" lang="en-US" sz="24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Kuuntelija keskittyy kokonaisvaltaisen kuuntelemisen sijaan omiin kokemuksiinsa käsiteltävästä asiasta. Tällaisissa tilanteissa kuuntelija lopettaa aktiivisen kuuntelemisen hyvin pian ja pyrkii saamaan omat kokemuksensa ja tietonsa kuuluviin.</a:t>
            </a:r>
            <a:endParaRPr b="0" lang="en-US" sz="20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Samaa mieltä- Eri mieltä </a:t>
            </a:r>
            <a:endParaRPr b="0" lang="en-US" sz="30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Kuuntelijalla on itsellään vahva ennakkokäsitys siitä, miten asiat ovat, eikä onnistu luopumaan käsityksestään missään tilanteessa. Hän peilaa kuulemaansa siihen, onko hän asiasta samaa vai eri mieltä.</a:t>
            </a:r>
            <a:endParaRPr b="0" lang="en-US" sz="2000" spc="-1" strike="noStrike">
              <a:solidFill>
                <a:srgbClr val="000000"/>
              </a:solidFill>
              <a:latin typeface="Arial"/>
            </a:endParaRPr>
          </a:p>
          <a:p>
            <a:pPr>
              <a:lnSpc>
                <a:spcPct val="100000"/>
              </a:lnSpc>
              <a:spcBef>
                <a:spcPts val="601"/>
              </a:spcBef>
            </a:pPr>
            <a:endParaRPr b="0" lang="en-US" sz="2000" spc="-1" strike="noStrike">
              <a:solidFill>
                <a:srgbClr val="000000"/>
              </a:solidFill>
              <a:latin typeface="Arial"/>
            </a:endParaRPr>
          </a:p>
        </p:txBody>
      </p:sp>
      <p:sp>
        <p:nvSpPr>
          <p:cNvPr id="165" name="TextShape 3"/>
          <p:cNvSpPr txBox="1"/>
          <p:nvPr/>
        </p:nvSpPr>
        <p:spPr>
          <a:xfrm>
            <a:off x="222840" y="6540480"/>
            <a:ext cx="1787400" cy="364680"/>
          </a:xfrm>
          <a:prstGeom prst="rect">
            <a:avLst/>
          </a:prstGeom>
          <a:noFill/>
          <a:ln>
            <a:noFill/>
          </a:ln>
        </p:spPr>
        <p:txBody>
          <a:bodyPr anchor="ctr">
            <a:noAutofit/>
          </a:bodyPr>
          <a:p>
            <a:pPr>
              <a:lnSpc>
                <a:spcPct val="100000"/>
              </a:lnSpc>
            </a:pPr>
            <a:fld id="{59853271-E4D8-4AFF-A240-BD4A6E3A7B01}"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66"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67"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EA7B3942-51E2-4F6A-8FDF-A9E326691DCD}"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609480" y="922320"/>
            <a:ext cx="10972440" cy="47592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Kuuntelemisen eri tasot 6/4-6</a:t>
            </a:r>
            <a:endParaRPr b="0" lang="en-US" sz="4000" spc="-1" strike="noStrike">
              <a:solidFill>
                <a:srgbClr val="000000"/>
              </a:solidFill>
              <a:latin typeface="Arial"/>
            </a:endParaRPr>
          </a:p>
        </p:txBody>
      </p:sp>
      <p:sp>
        <p:nvSpPr>
          <p:cNvPr id="169" name="TextShape 2"/>
          <p:cNvSpPr txBox="1"/>
          <p:nvPr/>
        </p:nvSpPr>
        <p:spPr>
          <a:xfrm>
            <a:off x="609480" y="1638720"/>
            <a:ext cx="10972440" cy="4794120"/>
          </a:xfrm>
          <a:prstGeom prst="rect">
            <a:avLst/>
          </a:prstGeom>
          <a:noFill/>
          <a:ln>
            <a:noFill/>
          </a:ln>
        </p:spPr>
        <p:txBody>
          <a:bodyPr>
            <a:noAutofit/>
          </a:bodyPr>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Soveltavan kuuntelemisen taso</a:t>
            </a:r>
            <a:endParaRPr b="0" lang="en-US" sz="30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Kuulija arvioi kuulemansa siihen, mitä hän jo tietää ja pyrkii soveltamaan kuulemaansa niissä rajoissa.</a:t>
            </a:r>
            <a:endParaRPr b="0" lang="en-US" sz="20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Osallistuvan kuuntelemisen taso</a:t>
            </a:r>
            <a:endParaRPr b="0" lang="en-US" sz="30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Kuuntelija kuuntelee tarkkaavaisesti, ymmärtää kuulemansa suhteessa aikaisempaan tietoon ja on valmis vastaanottamaan uutta informaatiota.</a:t>
            </a:r>
            <a:endParaRPr b="0" lang="en-US" sz="2000" spc="-1" strike="noStrike">
              <a:solidFill>
                <a:srgbClr val="000000"/>
              </a:solidFill>
              <a:latin typeface="Arial"/>
            </a:endParaRPr>
          </a:p>
          <a:p>
            <a:pPr marL="343080" indent="-342720">
              <a:lnSpc>
                <a:spcPct val="100000"/>
              </a:lnSpc>
              <a:spcBef>
                <a:spcPts val="601"/>
              </a:spcBef>
              <a:buClr>
                <a:srgbClr val="153f82"/>
              </a:buClr>
              <a:buFont typeface="Arial"/>
              <a:buChar char="•"/>
            </a:pPr>
            <a:r>
              <a:rPr b="1" lang="en-US" sz="3000" spc="-1" strike="noStrike">
                <a:solidFill>
                  <a:srgbClr val="000000"/>
                </a:solidFill>
                <a:latin typeface="Arial"/>
                <a:ea typeface="Geneva"/>
              </a:rPr>
              <a:t>Ymmärtävän kuuntelun taso</a:t>
            </a:r>
            <a:r>
              <a:rPr b="0" lang="en-US" sz="3000" spc="-1" strike="noStrike">
                <a:solidFill>
                  <a:srgbClr val="000000"/>
                </a:solidFill>
                <a:latin typeface="Arial"/>
                <a:ea typeface="Geneva"/>
              </a:rPr>
              <a:t> </a:t>
            </a:r>
            <a:endParaRPr b="0" lang="en-US" sz="3000" spc="-1" strike="noStrike">
              <a:solidFill>
                <a:srgbClr val="000000"/>
              </a:solidFill>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Arial"/>
                <a:ea typeface="Geneva"/>
              </a:rPr>
              <a:t>Korkein kuuntelemisen taso. Tällä tasolla kuuntelija haluaa ymmärtää puhujan sanomaa tämän omasta maailmasta käsin. Kuuntelija tiedostaa omat käsityksensä asiasta ja pystyy kyseenalaistamaan ne. Kuuntelija on avoin uusille ajatuksille, eikä aikaisempi tieto rajoita hänen kuuntelemistaan.</a:t>
            </a:r>
            <a:endParaRPr b="0" lang="en-US" sz="2000" spc="-1" strike="noStrike">
              <a:solidFill>
                <a:srgbClr val="000000"/>
              </a:solidFill>
              <a:latin typeface="Arial"/>
            </a:endParaRPr>
          </a:p>
          <a:p>
            <a:pPr marL="457200">
              <a:lnSpc>
                <a:spcPct val="100000"/>
              </a:lnSpc>
              <a:spcBef>
                <a:spcPts val="400"/>
              </a:spcBef>
            </a:pPr>
            <a:r>
              <a:rPr b="1" lang="en-US" sz="2000" spc="-1" strike="noStrike">
                <a:solidFill>
                  <a:srgbClr val="000000"/>
                </a:solidFill>
                <a:latin typeface="Arial"/>
                <a:ea typeface="Geneva"/>
              </a:rPr>
              <a:t>Lähde: </a:t>
            </a:r>
            <a:r>
              <a:rPr b="0" lang="en-US" sz="2000" spc="-1" strike="noStrike">
                <a:solidFill>
                  <a:srgbClr val="000000"/>
                </a:solidFill>
                <a:latin typeface="Arial"/>
                <a:ea typeface="Geneva"/>
              </a:rPr>
              <a:t>Minna Rasila ja Maria Pitkonen, Kuuntelemisen tärkeä taito</a:t>
            </a:r>
            <a:endParaRPr b="0" lang="en-US" sz="2000" spc="-1" strike="noStrike">
              <a:solidFill>
                <a:srgbClr val="000000"/>
              </a:solidFill>
              <a:latin typeface="Arial"/>
            </a:endParaRPr>
          </a:p>
          <a:p>
            <a:pPr marL="457200">
              <a:lnSpc>
                <a:spcPct val="100000"/>
              </a:lnSpc>
              <a:spcBef>
                <a:spcPts val="400"/>
              </a:spcBef>
            </a:pPr>
            <a:endParaRPr b="0" lang="en-US" sz="2000" spc="-1" strike="noStrike">
              <a:solidFill>
                <a:srgbClr val="000000"/>
              </a:solidFill>
              <a:latin typeface="Arial"/>
            </a:endParaRPr>
          </a:p>
        </p:txBody>
      </p:sp>
      <p:sp>
        <p:nvSpPr>
          <p:cNvPr id="170" name="TextShape 3"/>
          <p:cNvSpPr txBox="1"/>
          <p:nvPr/>
        </p:nvSpPr>
        <p:spPr>
          <a:xfrm>
            <a:off x="222840" y="6540480"/>
            <a:ext cx="1787400" cy="364680"/>
          </a:xfrm>
          <a:prstGeom prst="rect">
            <a:avLst/>
          </a:prstGeom>
          <a:noFill/>
          <a:ln>
            <a:noFill/>
          </a:ln>
        </p:spPr>
        <p:txBody>
          <a:bodyPr anchor="ctr">
            <a:noAutofit/>
          </a:bodyPr>
          <a:p>
            <a:pPr>
              <a:lnSpc>
                <a:spcPct val="100000"/>
              </a:lnSpc>
            </a:pPr>
            <a:fld id="{56DDEF4A-B637-4F83-B1A8-781BCC84F4EE}"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71" name="TextShape 4"/>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72" name="TextShape 5"/>
          <p:cNvSpPr txBox="1"/>
          <p:nvPr/>
        </p:nvSpPr>
        <p:spPr>
          <a:xfrm>
            <a:off x="9333360" y="6545160"/>
            <a:ext cx="2844360" cy="364680"/>
          </a:xfrm>
          <a:prstGeom prst="rect">
            <a:avLst/>
          </a:prstGeom>
          <a:noFill/>
          <a:ln>
            <a:noFill/>
          </a:ln>
        </p:spPr>
        <p:txBody>
          <a:bodyPr anchor="ctr">
            <a:noAutofit/>
          </a:bodyPr>
          <a:p>
            <a:pPr algn="r">
              <a:lnSpc>
                <a:spcPct val="100000"/>
              </a:lnSpc>
            </a:pPr>
            <a:fld id="{76CFB3EC-58D6-4532-980F-4E984F070B27}" type="slidenum">
              <a:rPr b="0" lang="fi-FI" sz="1000" spc="-1" strike="noStrike">
                <a:solidFill>
                  <a:srgbClr val="7f7f7f"/>
                </a:solidFill>
                <a:latin typeface="Arial"/>
              </a:rPr>
              <a:t>&lt;numero&gt;</a:t>
            </a:fld>
            <a:endParaRPr b="0" lang="fi-FI" sz="10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0" y="6545160"/>
            <a:ext cx="1217808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74" name="TextShape 2"/>
          <p:cNvSpPr txBox="1"/>
          <p:nvPr/>
        </p:nvSpPr>
        <p:spPr>
          <a:xfrm>
            <a:off x="222840" y="6540480"/>
            <a:ext cx="1103400" cy="364680"/>
          </a:xfrm>
          <a:prstGeom prst="rect">
            <a:avLst/>
          </a:prstGeom>
          <a:noFill/>
          <a:ln>
            <a:noFill/>
          </a:ln>
        </p:spPr>
        <p:txBody>
          <a:bodyPr anchor="ctr">
            <a:noAutofit/>
          </a:bodyPr>
          <a:p>
            <a:pPr>
              <a:lnSpc>
                <a:spcPct val="100000"/>
              </a:lnSpc>
            </a:pPr>
            <a:fld id="{0B243025-B0C0-4925-91B8-132AAD4CA1D5}"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75" name="TextShape 3"/>
          <p:cNvSpPr txBox="1"/>
          <p:nvPr/>
        </p:nvSpPr>
        <p:spPr>
          <a:xfrm>
            <a:off x="9333360" y="6545160"/>
            <a:ext cx="2844360" cy="364680"/>
          </a:xfrm>
          <a:prstGeom prst="rect">
            <a:avLst/>
          </a:prstGeom>
          <a:noFill/>
          <a:ln>
            <a:noFill/>
          </a:ln>
        </p:spPr>
        <p:txBody>
          <a:bodyPr anchor="ctr">
            <a:noAutofit/>
          </a:bodyPr>
          <a:p>
            <a:pPr algn="r">
              <a:lnSpc>
                <a:spcPct val="100000"/>
              </a:lnSpc>
            </a:pPr>
            <a:fld id="{78DBDD47-AE17-42E0-A8E1-6283A71F76DF}" type="slidenum">
              <a:rPr b="0" lang="fi-FI" sz="1000" spc="-1" strike="noStrike">
                <a:solidFill>
                  <a:srgbClr val="7f7f7f"/>
                </a:solidFill>
                <a:latin typeface="Arial"/>
              </a:rPr>
              <a:t>&lt;numero&gt;</a:t>
            </a:fld>
            <a:endParaRPr b="0" lang="fi-FI" sz="1000" spc="-1" strike="noStrike">
              <a:latin typeface="Times New Roman"/>
            </a:endParaRPr>
          </a:p>
        </p:txBody>
      </p:sp>
      <p:pic>
        <p:nvPicPr>
          <p:cNvPr id="176" name="Picture 6" descr=""/>
          <p:cNvPicPr/>
          <p:nvPr/>
        </p:nvPicPr>
        <p:blipFill>
          <a:blip r:embed="rId1"/>
          <a:stretch/>
        </p:blipFill>
        <p:spPr>
          <a:xfrm>
            <a:off x="1739160" y="753120"/>
            <a:ext cx="8577360" cy="5303160"/>
          </a:xfrm>
          <a:prstGeom prst="rect">
            <a:avLst/>
          </a:prstGeom>
          <a:ln>
            <a:noFill/>
          </a:ln>
        </p:spPr>
      </p:pic>
      <p:sp>
        <p:nvSpPr>
          <p:cNvPr id="177" name="CustomShape 4"/>
          <p:cNvSpPr/>
          <p:nvPr/>
        </p:nvSpPr>
        <p:spPr>
          <a:xfrm>
            <a:off x="2021040" y="6056640"/>
            <a:ext cx="65898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fi-FI" sz="1800" spc="-1" strike="noStrike">
                <a:solidFill>
                  <a:srgbClr val="000000"/>
                </a:solidFill>
                <a:latin typeface="Arial"/>
              </a:rPr>
              <a:t>Lähde: </a:t>
            </a:r>
            <a:r>
              <a:rPr b="0" lang="fi-FI" sz="1800" spc="-1" strike="noStrike">
                <a:solidFill>
                  <a:srgbClr val="000000"/>
                </a:solidFill>
                <a:latin typeface="Arial"/>
              </a:rPr>
              <a:t>Kuuntelun tasot, Mikko Tukonen, www.itsensäylittäjät.fi </a:t>
            </a:r>
            <a:endParaRPr b="0" lang="fi-FI"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609480" y="922320"/>
            <a:ext cx="10972440" cy="877680"/>
          </a:xfrm>
          <a:prstGeom prst="rect">
            <a:avLst/>
          </a:prstGeom>
          <a:noFill/>
          <a:ln>
            <a:noFill/>
          </a:ln>
        </p:spPr>
        <p:txBody>
          <a:bodyPr anchor="ctr">
            <a:noAutofit/>
          </a:bodyPr>
          <a:p>
            <a:pPr algn="ctr">
              <a:lnSpc>
                <a:spcPct val="100000"/>
              </a:lnSpc>
            </a:pPr>
            <a:r>
              <a:rPr b="1" lang="en-US" sz="4000" spc="-1" strike="noStrike">
                <a:solidFill>
                  <a:srgbClr val="153f82"/>
                </a:solidFill>
                <a:latin typeface="Arial"/>
                <a:ea typeface="Geneva"/>
              </a:rPr>
              <a:t>Empatia </a:t>
            </a:r>
            <a:endParaRPr b="0" lang="en-US" sz="4000" spc="-1" strike="noStrike">
              <a:solidFill>
                <a:srgbClr val="000000"/>
              </a:solidFill>
              <a:latin typeface="Arial"/>
            </a:endParaRPr>
          </a:p>
        </p:txBody>
      </p:sp>
      <p:pic>
        <p:nvPicPr>
          <p:cNvPr id="179" name="Content Placeholder 6" descr=""/>
          <p:cNvPicPr/>
          <p:nvPr/>
        </p:nvPicPr>
        <p:blipFill>
          <a:blip r:embed="rId1"/>
          <a:stretch/>
        </p:blipFill>
        <p:spPr>
          <a:xfrm>
            <a:off x="3530160" y="2814840"/>
            <a:ext cx="4656240" cy="2878560"/>
          </a:xfrm>
          <a:prstGeom prst="rect">
            <a:avLst/>
          </a:prstGeom>
          <a:ln>
            <a:noFill/>
          </a:ln>
        </p:spPr>
      </p:pic>
      <p:sp>
        <p:nvSpPr>
          <p:cNvPr id="180" name="TextShape 2"/>
          <p:cNvSpPr txBox="1"/>
          <p:nvPr/>
        </p:nvSpPr>
        <p:spPr>
          <a:xfrm>
            <a:off x="222840" y="6540480"/>
            <a:ext cx="1787400" cy="364680"/>
          </a:xfrm>
          <a:prstGeom prst="rect">
            <a:avLst/>
          </a:prstGeom>
          <a:noFill/>
          <a:ln>
            <a:noFill/>
          </a:ln>
        </p:spPr>
        <p:txBody>
          <a:bodyPr anchor="ctr">
            <a:noAutofit/>
          </a:bodyPr>
          <a:p>
            <a:pPr>
              <a:lnSpc>
                <a:spcPct val="100000"/>
              </a:lnSpc>
            </a:pPr>
            <a:fld id="{6481CA2D-C091-43F3-8FCC-42BE3F39809B}" type="datetime3">
              <a:rPr b="0" lang="fi-FI" sz="1000" spc="-1" strike="noStrike">
                <a:solidFill>
                  <a:srgbClr val="7f7f7f"/>
                </a:solidFill>
                <a:latin typeface="Arial"/>
              </a:rPr>
              <a:t>4. maaliskuuta 2019</a:t>
            </a:fld>
            <a:endParaRPr b="0" lang="fi-FI" sz="1000" spc="-1" strike="noStrike">
              <a:latin typeface="Times New Roman"/>
            </a:endParaRPr>
          </a:p>
        </p:txBody>
      </p:sp>
      <p:sp>
        <p:nvSpPr>
          <p:cNvPr id="181" name="TextShape 3"/>
          <p:cNvSpPr txBox="1"/>
          <p:nvPr/>
        </p:nvSpPr>
        <p:spPr>
          <a:xfrm>
            <a:off x="3073320" y="6545160"/>
            <a:ext cx="6017400" cy="364680"/>
          </a:xfrm>
          <a:prstGeom prst="rect">
            <a:avLst/>
          </a:prstGeom>
          <a:noFill/>
          <a:ln>
            <a:noFill/>
          </a:ln>
        </p:spPr>
        <p:txBody>
          <a:bodyPr anchor="ctr">
            <a:noAutofit/>
          </a:bodyPr>
          <a:p>
            <a:pPr algn="ctr">
              <a:lnSpc>
                <a:spcPct val="100000"/>
              </a:lnSpc>
            </a:pPr>
            <a:r>
              <a:rPr b="0" lang="fi-FI" sz="1000" spc="-1" strike="noStrike">
                <a:solidFill>
                  <a:srgbClr val="7f7f7f"/>
                </a:solidFill>
                <a:latin typeface="Arial"/>
              </a:rPr>
              <a:t>Copyright Varpu Ylhäinen </a:t>
            </a:r>
            <a:endParaRPr b="0" lang="fi-FI" sz="1000" spc="-1" strike="noStrike">
              <a:latin typeface="Times New Roman"/>
            </a:endParaRPr>
          </a:p>
        </p:txBody>
      </p:sp>
      <p:sp>
        <p:nvSpPr>
          <p:cNvPr id="182" name="TextShape 4"/>
          <p:cNvSpPr txBox="1"/>
          <p:nvPr/>
        </p:nvSpPr>
        <p:spPr>
          <a:xfrm>
            <a:off x="9333360" y="6545160"/>
            <a:ext cx="2844360" cy="364680"/>
          </a:xfrm>
          <a:prstGeom prst="rect">
            <a:avLst/>
          </a:prstGeom>
          <a:noFill/>
          <a:ln>
            <a:noFill/>
          </a:ln>
        </p:spPr>
        <p:txBody>
          <a:bodyPr anchor="ctr">
            <a:noAutofit/>
          </a:bodyPr>
          <a:p>
            <a:pPr algn="r">
              <a:lnSpc>
                <a:spcPct val="100000"/>
              </a:lnSpc>
            </a:pPr>
            <a:fld id="{77F88DDB-9617-4A3D-923F-2951712F56EE}" type="slidenum">
              <a:rPr b="0" lang="fi-FI" sz="1000" spc="-1" strike="noStrike">
                <a:solidFill>
                  <a:srgbClr val="7f7f7f"/>
                </a:solidFill>
                <a:latin typeface="Arial"/>
              </a:rPr>
              <a:t>&lt;numero&gt;</a:t>
            </a:fld>
            <a:endParaRPr b="0" lang="fi-FI" sz="1000" spc="-1" strike="noStrike">
              <a:latin typeface="Times New Roman"/>
            </a:endParaRPr>
          </a:p>
        </p:txBody>
      </p:sp>
      <p:sp>
        <p:nvSpPr>
          <p:cNvPr id="183" name="CustomShape 5"/>
          <p:cNvSpPr/>
          <p:nvPr/>
        </p:nvSpPr>
        <p:spPr>
          <a:xfrm>
            <a:off x="806400" y="1784160"/>
            <a:ext cx="1080216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fi-FI" sz="2800" spc="-1" strike="noStrike">
                <a:solidFill>
                  <a:srgbClr val="000000"/>
                </a:solidFill>
                <a:latin typeface="Arial"/>
              </a:rPr>
              <a:t>Toisten ihmisten tunteiden, ajatusten ja kokemusten ymmärtämistä</a:t>
            </a:r>
            <a:r>
              <a:rPr b="0" lang="fi-FI" sz="1800" spc="-1" strike="noStrike">
                <a:solidFill>
                  <a:srgbClr val="000000"/>
                </a:solidFill>
                <a:latin typeface="Arial"/>
              </a:rPr>
              <a:t>. </a:t>
            </a:r>
            <a:endParaRPr b="0" lang="fi-FI"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1116</TotalTime>
  <Application>LibreOffice/6.1.4.2$Windows_X86_64 LibreOffice_project/9d0f32d1f0b509096fd65e0d4bec26ddd1938fd3</Application>
  <Words>956</Words>
  <Paragraphs>147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2017-07-20T17:57:07Z</dcterms:created>
  <dc:creator>varpuy</dc:creator>
  <dc:description/>
  <dc:language>fi-FI</dc:language>
  <cp:lastModifiedBy>varpuy</cp:lastModifiedBy>
  <cp:lastPrinted>2018-06-06T15:28:44Z</cp:lastPrinted>
  <dcterms:modified xsi:type="dcterms:W3CDTF">2018-10-20T12:44:04Z</dcterms:modified>
  <cp:revision>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